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750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7" r:id="rId3"/>
    <p:sldId id="272" r:id="rId4"/>
    <p:sldId id="258" r:id="rId5"/>
    <p:sldId id="259" r:id="rId6"/>
    <p:sldId id="274" r:id="rId7"/>
    <p:sldId id="270" r:id="rId8"/>
    <p:sldId id="273" r:id="rId9"/>
    <p:sldId id="263" r:id="rId10"/>
    <p:sldId id="275" r:id="rId11"/>
    <p:sldId id="266" r:id="rId12"/>
    <p:sldId id="265" r:id="rId13"/>
    <p:sldId id="276" r:id="rId14"/>
    <p:sldId id="267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C22544A-7EE6-4342-B048-85BDC9FD1C3A}" styleName="Stil mediu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Fără stil, fără grilă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012ECD-51FC-41F1-AA8D-1B2483CD663E}" styleName="Stil luminos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FABFCF23-3B69-468F-B69F-88F6DE6A72F2}" styleName="Средний стиль 1 —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719" autoAdjust="0"/>
    <p:restoredTop sz="94660" autoAdjust="0"/>
  </p:normalViewPr>
  <p:slideViewPr>
    <p:cSldViewPr snapToGrid="0">
      <p:cViewPr varScale="1">
        <p:scale>
          <a:sx n="57" d="100"/>
          <a:sy n="57" d="100"/>
        </p:scale>
        <p:origin x="686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ante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Substituent dată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C29D57-BCEA-417F-9807-DAC3A2E4CAE7}" type="datetimeFigureOut">
              <a:rPr lang="ru-RU" smtClean="0"/>
              <a:pPr/>
              <a:t>26.05.2017</a:t>
            </a:fld>
            <a:endParaRPr lang="ru-RU"/>
          </a:p>
        </p:txBody>
      </p:sp>
      <p:sp>
        <p:nvSpPr>
          <p:cNvPr id="4" name="Substituent subsol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Confedence with Competence</a:t>
            </a:r>
            <a:endParaRPr lang="ru-RU"/>
          </a:p>
        </p:txBody>
      </p:sp>
      <p:sp>
        <p:nvSpPr>
          <p:cNvPr id="5" name="Substituent număr diapozitiv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57DF20-96C3-4813-842C-29A8CDE35D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7233703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ante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Substituent dată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6AC85C-D405-4A04-9C09-78FB0ACE46FA}" type="datetimeFigureOut">
              <a:rPr lang="ru-RU" smtClean="0"/>
              <a:pPr/>
              <a:t>26.05.2017</a:t>
            </a:fld>
            <a:endParaRPr lang="ru-RU"/>
          </a:p>
        </p:txBody>
      </p:sp>
      <p:sp>
        <p:nvSpPr>
          <p:cNvPr id="4" name="Substituent imagine diapozitiv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Substituent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u-RU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Confedence with Competence</a:t>
            </a:r>
            <a:endParaRPr lang="ru-RU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A3AF6B-657E-40F2-9663-3366C012A6C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8418480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A3AF6B-657E-40F2-9663-3366C012A6CC}" type="slidenum">
              <a:rPr lang="ru-RU" smtClean="0"/>
              <a:pPr/>
              <a:t>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Confedence with Competence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24791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A3AF6B-657E-40F2-9663-3366C012A6CC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Confedence with Competence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49839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imagine diapozitiv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ubstituent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A3AF6B-657E-40F2-9663-3366C012A6CC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Confedence with Competence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53700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A3AF6B-657E-40F2-9663-3366C012A6CC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Confedence with Competence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45733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D28FA-12D0-411F-BC44-8C6FF2F926DE}" type="datetime1">
              <a:rPr lang="en-US" smtClean="0"/>
              <a:pPr/>
              <a:t>5/26/2017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BAKU-2017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0592913"/>
      </p:ext>
    </p:extLst>
  </p:cSld>
  <p:clrMapOvr>
    <a:masterClrMapping/>
  </p:clrMapOvr>
  <p:hf hd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D28FA-12D0-411F-BC44-8C6FF2F926DE}" type="datetime1">
              <a:rPr lang="en-US" smtClean="0"/>
              <a:pPr/>
              <a:t>5/26/2017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BAKU-2017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7386531"/>
      </p:ext>
    </p:extLst>
  </p:cSld>
  <p:clrMapOvr>
    <a:masterClrMapping/>
  </p:clrMapOvr>
  <p:hf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D28FA-12D0-411F-BC44-8C6FF2F926DE}" type="datetime1">
              <a:rPr lang="en-US" smtClean="0"/>
              <a:pPr/>
              <a:t>5/26/2017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BAKU-2017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5445626"/>
      </p:ext>
    </p:extLst>
  </p:cSld>
  <p:clrMapOvr>
    <a:masterClrMapping/>
  </p:clrMapOvr>
  <p:hf hd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4CA4C-9710-4790-A644-5593C044DDCC}" type="datetime1">
              <a:rPr lang="en-US" smtClean="0"/>
              <a:pPr/>
              <a:t>5/26/2017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BAKU-2017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88222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D28FA-12D0-411F-BC44-8C6FF2F926DE}" type="datetime1">
              <a:rPr lang="en-US" smtClean="0"/>
              <a:pPr/>
              <a:t>5/26/2017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BAKU-2017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638941"/>
      </p:ext>
    </p:extLst>
  </p:cSld>
  <p:clrMapOvr>
    <a:masterClrMapping/>
  </p:clrMapOvr>
  <p:hf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D28FA-12D0-411F-BC44-8C6FF2F926DE}" type="datetime1">
              <a:rPr lang="en-US" smtClean="0"/>
              <a:pPr/>
              <a:t>5/26/2017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BAKU-2017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29758"/>
      </p:ext>
    </p:extLst>
  </p:cSld>
  <p:clrMapOvr>
    <a:masterClrMapping/>
  </p:clrMapOvr>
  <p:hf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D28FA-12D0-411F-BC44-8C6FF2F926DE}" type="datetime1">
              <a:rPr lang="en-US" smtClean="0"/>
              <a:pPr/>
              <a:t>5/26/2017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BAKU-2017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6753535"/>
      </p:ext>
    </p:extLst>
  </p:cSld>
  <p:clrMapOvr>
    <a:masterClrMapping/>
  </p:clrMapOvr>
  <p:hf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D28FA-12D0-411F-BC44-8C6FF2F926DE}" type="datetime1">
              <a:rPr lang="en-US" smtClean="0"/>
              <a:pPr/>
              <a:t>5/26/2017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BAKU-2017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474826"/>
      </p:ext>
    </p:extLst>
  </p:cSld>
  <p:clrMapOvr>
    <a:masterClrMapping/>
  </p:clrMapOvr>
  <p:hf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D28FA-12D0-411F-BC44-8C6FF2F926DE}" type="datetime1">
              <a:rPr lang="en-US" smtClean="0"/>
              <a:pPr/>
              <a:t>5/26/2017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BAKU-2017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527321"/>
      </p:ext>
    </p:extLst>
  </p:cSld>
  <p:clrMapOvr>
    <a:masterClrMapping/>
  </p:clrMapOvr>
  <p:hf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D28FA-12D0-411F-BC44-8C6FF2F926DE}" type="datetime1">
              <a:rPr lang="en-US" smtClean="0"/>
              <a:pPr/>
              <a:t>5/26/2017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BAKU-2017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0016064"/>
      </p:ext>
    </p:extLst>
  </p:cSld>
  <p:clrMapOvr>
    <a:masterClrMapping/>
  </p:clrMapOvr>
  <p:hf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D28FA-12D0-411F-BC44-8C6FF2F926DE}" type="datetime1">
              <a:rPr lang="en-US" smtClean="0"/>
              <a:pPr/>
              <a:t>5/26/2017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BAKU-2017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9775121"/>
      </p:ext>
    </p:extLst>
  </p:cSld>
  <p:clrMapOvr>
    <a:masterClrMapping/>
  </p:clrMapOvr>
  <p:hf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D28FA-12D0-411F-BC44-8C6FF2F926DE}" type="datetime1">
              <a:rPr lang="en-US" smtClean="0"/>
              <a:pPr/>
              <a:t>5/26/2017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BAKU-2017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0386899"/>
      </p:ext>
    </p:extLst>
  </p:cSld>
  <p:clrMapOvr>
    <a:masterClrMapping/>
  </p:clrMapOvr>
  <p:hf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7D28FA-12D0-411F-BC44-8C6FF2F926DE}" type="datetime1">
              <a:rPr lang="en-US" smtClean="0"/>
              <a:pPr/>
              <a:t>5/26/2017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BAKU-2017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3930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.pn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12" Type="http://schemas.openxmlformats.org/officeDocument/2006/relationships/image" Target="../media/image13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gif"/><Relationship Id="rId1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gif"/><Relationship Id="rId3" Type="http://schemas.openxmlformats.org/officeDocument/2006/relationships/image" Target="../media/image15.png"/><Relationship Id="rId7" Type="http://schemas.openxmlformats.org/officeDocument/2006/relationships/image" Target="../media/image11.jpeg"/><Relationship Id="rId12" Type="http://schemas.openxmlformats.org/officeDocument/2006/relationships/image" Target="../media/image2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png"/><Relationship Id="rId11" Type="http://schemas.openxmlformats.org/officeDocument/2006/relationships/image" Target="../media/image1.png"/><Relationship Id="rId5" Type="http://schemas.openxmlformats.org/officeDocument/2006/relationships/image" Target="../media/image17.png"/><Relationship Id="rId10" Type="http://schemas.openxmlformats.org/officeDocument/2006/relationships/image" Target="../media/image12.jpeg"/><Relationship Id="rId4" Type="http://schemas.openxmlformats.org/officeDocument/2006/relationships/image" Target="../media/image16.png"/><Relationship Id="rId9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44942" y="1155701"/>
            <a:ext cx="7492999" cy="251748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9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Аккредитация</a:t>
            </a:r>
            <a:r>
              <a:rPr lang="ru-RU" sz="49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глобальный инструмент</a:t>
            </a:r>
            <a:b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для поддержки государственной политики в странах СНГ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2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905500" y="4375661"/>
            <a:ext cx="5845799" cy="1402839"/>
          </a:xfrm>
        </p:spPr>
        <p:txBody>
          <a:bodyPr>
            <a:normAutofit/>
          </a:bodyPr>
          <a:lstStyle/>
          <a:p>
            <a:pPr algn="r">
              <a:spcBef>
                <a:spcPct val="0"/>
              </a:spcBef>
              <a:buClrTx/>
              <a:buSzTx/>
              <a:defRPr/>
            </a:pPr>
            <a:r>
              <a:rPr lang="ru-RU" alt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Директор</a:t>
            </a:r>
            <a:r>
              <a:rPr lang="ro-RO" altLang="ru-RU" sz="2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altLang="ru-RU" sz="22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spcBef>
                <a:spcPct val="0"/>
              </a:spcBef>
              <a:buClrTx/>
              <a:buSzTx/>
              <a:defRPr/>
            </a:pPr>
            <a:r>
              <a:rPr lang="ru-RU" alt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Национальный Центр Аккредитации Республики Молдова (</a:t>
            </a:r>
            <a:r>
              <a:rPr lang="ro-RO" altLang="ru-RU" sz="1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MOLDAC</a:t>
            </a:r>
            <a:r>
              <a:rPr lang="ru-RU" altLang="ru-RU" sz="1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r">
              <a:spcBef>
                <a:spcPct val="0"/>
              </a:spcBef>
              <a:buClrTx/>
              <a:buSzTx/>
              <a:defRPr/>
            </a:pPr>
            <a:r>
              <a:rPr lang="ru-RU" altLang="ru-RU" sz="20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Еуджения</a:t>
            </a:r>
            <a:r>
              <a:rPr lang="ru-RU" alt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СПОЯЛЭ</a:t>
            </a: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7835683"/>
              </p:ext>
            </p:extLst>
          </p:nvPr>
        </p:nvGraphicFramePr>
        <p:xfrm>
          <a:off x="0" y="6261100"/>
          <a:ext cx="12192000" cy="596899"/>
        </p:xfrm>
        <a:graphic>
          <a:graphicData uri="http://schemas.openxmlformats.org/drawingml/2006/table">
            <a:tbl>
              <a:tblPr firstRow="1" firstCol="1" bandRow="1">
                <a:tableStyleId>{FABFCF23-3B69-468F-B69F-88F6DE6A72F2}</a:tableStyleId>
              </a:tblPr>
              <a:tblGrid>
                <a:gridCol w="1916083"/>
                <a:gridCol w="8282008"/>
                <a:gridCol w="1993909"/>
              </a:tblGrid>
              <a:tr h="59689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ct val="0"/>
                        </a:spcBef>
                        <a:buClrTx/>
                        <a:buSzTx/>
                        <a:defRPr/>
                      </a:pPr>
                      <a:r>
                        <a:rPr lang="ru-RU" altLang="ru-RU" sz="1100" dirty="0" smtClean="0">
                          <a:solidFill>
                            <a:schemeClr val="tx1"/>
                          </a:solidFill>
                        </a:rPr>
                        <a:t>Международная научно-практическая конференция</a:t>
                      </a:r>
                    </a:p>
                    <a:p>
                      <a:pPr algn="ctr">
                        <a:spcBef>
                          <a:spcPct val="0"/>
                        </a:spcBef>
                        <a:buClrTx/>
                        <a:buSzTx/>
                        <a:defRPr/>
                      </a:pPr>
                      <a:r>
                        <a:rPr lang="ru-RU" altLang="ru-RU" sz="1100" dirty="0" smtClean="0">
                          <a:solidFill>
                            <a:schemeClr val="tx1"/>
                          </a:solidFill>
                        </a:rPr>
                        <a:t>«25 лет МГС: итоги и перспективы»</a:t>
                      </a:r>
                    </a:p>
                    <a:p>
                      <a:pPr algn="ctr">
                        <a:spcBef>
                          <a:spcPct val="0"/>
                        </a:spcBef>
                        <a:buClrTx/>
                        <a:buSzTx/>
                        <a:defRPr/>
                      </a:pPr>
                      <a:r>
                        <a:rPr lang="ru-RU" altLang="ru-RU" sz="1100" dirty="0" err="1" smtClean="0">
                          <a:solidFill>
                            <a:schemeClr val="tx1"/>
                          </a:solidFill>
                        </a:rPr>
                        <a:t>г.Баку</a:t>
                      </a:r>
                      <a:r>
                        <a:rPr lang="ru-RU" altLang="ru-RU" sz="1100" dirty="0" smtClean="0">
                          <a:solidFill>
                            <a:schemeClr val="tx1"/>
                          </a:solidFill>
                        </a:rPr>
                        <a:t>, 30 мая 2017г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10" name="Picture 2" descr="D:\docs\Descktop\prezentare pentru Baku\easc-5853dce793044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0883" y="6261100"/>
            <a:ext cx="854211" cy="596899"/>
          </a:xfrm>
          <a:prstGeom prst="rect">
            <a:avLst/>
          </a:prstGeom>
          <a:noFill/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19974" y="6307195"/>
            <a:ext cx="533826" cy="504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58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15581"/>
              </p:ext>
            </p:extLst>
          </p:nvPr>
        </p:nvGraphicFramePr>
        <p:xfrm>
          <a:off x="0" y="6261100"/>
          <a:ext cx="12192000" cy="596899"/>
        </p:xfrm>
        <a:graphic>
          <a:graphicData uri="http://schemas.openxmlformats.org/drawingml/2006/table">
            <a:tbl>
              <a:tblPr firstRow="1" firstCol="1" bandRow="1">
                <a:tableStyleId>{FABFCF23-3B69-468F-B69F-88F6DE6A72F2}</a:tableStyleId>
              </a:tblPr>
              <a:tblGrid>
                <a:gridCol w="1916083"/>
                <a:gridCol w="8282008"/>
                <a:gridCol w="1993909"/>
              </a:tblGrid>
              <a:tr h="59689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ct val="0"/>
                        </a:spcBef>
                        <a:buClrTx/>
                        <a:buSzTx/>
                        <a:defRPr/>
                      </a:pPr>
                      <a:r>
                        <a:rPr lang="ru-RU" altLang="ru-RU" sz="1100" dirty="0" smtClean="0">
                          <a:solidFill>
                            <a:schemeClr val="tx1"/>
                          </a:solidFill>
                        </a:rPr>
                        <a:t>Международная научно-практическая конференция</a:t>
                      </a:r>
                    </a:p>
                    <a:p>
                      <a:pPr algn="ctr">
                        <a:spcBef>
                          <a:spcPct val="0"/>
                        </a:spcBef>
                        <a:buClrTx/>
                        <a:buSzTx/>
                        <a:defRPr/>
                      </a:pPr>
                      <a:r>
                        <a:rPr lang="ru-RU" altLang="ru-RU" sz="1100" dirty="0" smtClean="0">
                          <a:solidFill>
                            <a:schemeClr val="tx1"/>
                          </a:solidFill>
                        </a:rPr>
                        <a:t>«25 лет МГС: итоги и перспективы»</a:t>
                      </a:r>
                    </a:p>
                    <a:p>
                      <a:pPr algn="ctr">
                        <a:spcBef>
                          <a:spcPct val="0"/>
                        </a:spcBef>
                        <a:buClrTx/>
                        <a:buSzTx/>
                        <a:defRPr/>
                      </a:pPr>
                      <a:r>
                        <a:rPr lang="ru-RU" altLang="ru-RU" sz="1100" dirty="0" err="1" smtClean="0">
                          <a:solidFill>
                            <a:schemeClr val="tx1"/>
                          </a:solidFill>
                        </a:rPr>
                        <a:t>г.Баку</a:t>
                      </a:r>
                      <a:r>
                        <a:rPr lang="ru-RU" altLang="ru-RU" sz="1100" dirty="0" smtClean="0">
                          <a:solidFill>
                            <a:schemeClr val="tx1"/>
                          </a:solidFill>
                        </a:rPr>
                        <a:t>, 30 мая 2017г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3795" y="272931"/>
            <a:ext cx="1062156" cy="108671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09278" y="279748"/>
            <a:ext cx="8596668" cy="1198323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Национальный Центр Аккредитации Республики Молдова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MOLDAC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4206" y="1692490"/>
            <a:ext cx="1098358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более 100  странах были учреждены Национальные Органы Аккредитации, которые были всемирно-признаны. </a:t>
            </a:r>
          </a:p>
          <a:p>
            <a:pPr algn="just">
              <a:buClr>
                <a:schemeClr val="accent1"/>
              </a:buClr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странах СНГ функционируют </a:t>
            </a: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независимых Органов Аккредитации. </a:t>
            </a:r>
          </a:p>
          <a:p>
            <a:pPr marL="285750" indent="-285750" algn="just">
              <a:buClr>
                <a:schemeClr val="accent1"/>
              </a:buClr>
            </a:pPr>
            <a:endParaRPr lang="ro-RO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Республике Молдова в 2003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году создан единый,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независимый Национальный Орган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Аккредитации Республики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Молдова.</a:t>
            </a:r>
          </a:p>
          <a:p>
            <a:pPr marL="285750" indent="-285750" algn="just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2003 – Государственное Предприятие «Центр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Аккредитации в области Оценки Соответствия продукции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</a:p>
          <a:p>
            <a:pPr algn="just">
              <a:buClr>
                <a:schemeClr val="accent1"/>
              </a:buClr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САЕСР.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2013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Публичное Учреждение «Национальный Центр по Аккредитации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Республики Молдова»</a:t>
            </a:r>
          </a:p>
          <a:p>
            <a:pPr algn="just">
              <a:buClr>
                <a:schemeClr val="accent1"/>
              </a:buClr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MOLDAC.</a:t>
            </a:r>
          </a:p>
        </p:txBody>
      </p:sp>
      <p:pic>
        <p:nvPicPr>
          <p:cNvPr id="10" name="Picture 2" descr="D:\docs\Descktop\prezentare pentru Baku\easc-5853dce793044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0883" y="6261100"/>
            <a:ext cx="854211" cy="596899"/>
          </a:xfrm>
          <a:prstGeom prst="rect">
            <a:avLst/>
          </a:prstGeom>
          <a:noFill/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19974" y="6307195"/>
            <a:ext cx="533826" cy="504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0501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4723971"/>
              </p:ext>
            </p:extLst>
          </p:nvPr>
        </p:nvGraphicFramePr>
        <p:xfrm>
          <a:off x="0" y="6261100"/>
          <a:ext cx="12192000" cy="596899"/>
        </p:xfrm>
        <a:graphic>
          <a:graphicData uri="http://schemas.openxmlformats.org/drawingml/2006/table">
            <a:tbl>
              <a:tblPr firstRow="1" firstCol="1" bandRow="1">
                <a:tableStyleId>{FABFCF23-3B69-468F-B69F-88F6DE6A72F2}</a:tableStyleId>
              </a:tblPr>
              <a:tblGrid>
                <a:gridCol w="1916083"/>
                <a:gridCol w="8282008"/>
                <a:gridCol w="1993909"/>
              </a:tblGrid>
              <a:tr h="59689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ct val="0"/>
                        </a:spcBef>
                        <a:buClrTx/>
                        <a:buSzTx/>
                        <a:defRPr/>
                      </a:pPr>
                      <a:r>
                        <a:rPr lang="ru-RU" altLang="ru-RU" sz="1100" dirty="0" smtClean="0">
                          <a:solidFill>
                            <a:schemeClr val="tx1"/>
                          </a:solidFill>
                        </a:rPr>
                        <a:t>Международная научно-практическая конференция</a:t>
                      </a:r>
                    </a:p>
                    <a:p>
                      <a:pPr algn="ctr">
                        <a:spcBef>
                          <a:spcPct val="0"/>
                        </a:spcBef>
                        <a:buClrTx/>
                        <a:buSzTx/>
                        <a:defRPr/>
                      </a:pPr>
                      <a:r>
                        <a:rPr lang="ru-RU" altLang="ru-RU" sz="1100" dirty="0" smtClean="0">
                          <a:solidFill>
                            <a:schemeClr val="tx1"/>
                          </a:solidFill>
                        </a:rPr>
                        <a:t>«25 лет МГС: итоги и перспективы»</a:t>
                      </a:r>
                    </a:p>
                    <a:p>
                      <a:pPr algn="ctr">
                        <a:spcBef>
                          <a:spcPct val="0"/>
                        </a:spcBef>
                        <a:buClrTx/>
                        <a:buSzTx/>
                        <a:defRPr/>
                      </a:pPr>
                      <a:r>
                        <a:rPr lang="ru-RU" altLang="ru-RU" sz="1100" dirty="0" err="1" smtClean="0">
                          <a:solidFill>
                            <a:schemeClr val="tx1"/>
                          </a:solidFill>
                        </a:rPr>
                        <a:t>г.Баку</a:t>
                      </a:r>
                      <a:r>
                        <a:rPr lang="ru-RU" altLang="ru-RU" sz="1100" dirty="0" smtClean="0">
                          <a:solidFill>
                            <a:schemeClr val="tx1"/>
                          </a:solidFill>
                        </a:rPr>
                        <a:t>, 30 мая 2017г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2192856"/>
              </p:ext>
            </p:extLst>
          </p:nvPr>
        </p:nvGraphicFramePr>
        <p:xfrm>
          <a:off x="883628" y="578534"/>
          <a:ext cx="10828760" cy="4556541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5521876"/>
                <a:gridCol w="5306884"/>
              </a:tblGrid>
              <a:tr h="891130">
                <a:tc gridSpan="2">
                  <a:txBody>
                    <a:bodyPr/>
                    <a:lstStyle/>
                    <a:p>
                      <a:pPr marL="90170" indent="-9017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ru-RU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Схемы Аккредитации </a:t>
                      </a:r>
                      <a:r>
                        <a:rPr lang="en-US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MOLDAC</a:t>
                      </a:r>
                      <a:endParaRPr lang="ru-RU" sz="2000" baseline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90170" indent="-9017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ro-RO" sz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o-RO" sz="2000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EA Peer-</a:t>
                      </a:r>
                      <a:r>
                        <a:rPr lang="en-US" sz="2000" kern="1200" baseline="0" noProof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assessment</a:t>
                      </a:r>
                      <a:r>
                        <a:rPr lang="ro-RO" sz="2000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14-25.02.2017</a:t>
                      </a:r>
                      <a:endParaRPr lang="en-US" sz="2000" kern="1200" baseline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82549" marR="82549" marT="41274" marB="41274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endParaRPr lang="en-US" sz="1200" b="1" baseline="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82549" marR="82549" marT="41274" marB="41274" anchor="ctr"/>
                </a:tc>
              </a:tr>
              <a:tr h="4855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ru-RU" sz="1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Испытательные лаборатории</a:t>
                      </a:r>
                      <a:endParaRPr lang="en-US" sz="1800" baseline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82549" marR="82549" marT="41274" marB="41274"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ro-RO" sz="1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ISO/CEI </a:t>
                      </a:r>
                      <a:r>
                        <a:rPr lang="ro-RO" sz="18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17025 </a:t>
                      </a:r>
                      <a:endParaRPr lang="en-US" sz="1800" baseline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82549" marR="82549" marT="41274" marB="41274"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4855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ru-RU" sz="1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Калибровочные лаборатории</a:t>
                      </a:r>
                      <a:endParaRPr lang="en-US" sz="1800" baseline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82549" marR="82549" marT="41274" marB="41274"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969895" algn="ctr"/>
                          <a:tab pos="5940425" algn="r"/>
                        </a:tabLst>
                        <a:defRPr/>
                      </a:pPr>
                      <a:r>
                        <a:rPr lang="ro-RO" sz="1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ISO/CEI 17025 </a:t>
                      </a:r>
                      <a:endParaRPr lang="en-US" sz="1800" baseline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82549" marR="82549" marT="41274" marB="41274"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46194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ru-RU" sz="1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Медицинские лаборатории</a:t>
                      </a:r>
                      <a:endParaRPr lang="en-US" sz="1800" baseline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82549" marR="82549" marT="41274" marB="41274"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ro-RO" sz="1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ISO </a:t>
                      </a:r>
                      <a:r>
                        <a:rPr lang="ro-RO" sz="18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15189 </a:t>
                      </a:r>
                      <a:endParaRPr lang="en-US" sz="1800" baseline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82549" marR="82549" marT="41274" marB="41274"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681028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969895" algn="ctr"/>
                          <a:tab pos="5940425" algn="r"/>
                        </a:tabLst>
                        <a:defRPr/>
                      </a:pPr>
                      <a:r>
                        <a:rPr lang="ru-RU" sz="1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Органы по Сертификации продукции</a:t>
                      </a:r>
                      <a:endParaRPr lang="en-US" sz="1800" baseline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82549" marR="82549" marT="41274" marB="41274"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ro-RO" sz="1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ISO/CEI 17065</a:t>
                      </a:r>
                      <a:endParaRPr lang="en-US" sz="1800" baseline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82549" marR="82549" marT="41274" marB="41274"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96565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ru-RU" sz="1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Органы по Сертификации систем менеджмента</a:t>
                      </a:r>
                      <a:endParaRPr lang="en-US" sz="1800" baseline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82549" marR="82549" marT="41274" marB="41274"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ro-RO" sz="1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ISO/CEI 17021-1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969895" algn="ctr"/>
                          <a:tab pos="5940425" algn="r"/>
                        </a:tabLst>
                        <a:defRPr/>
                      </a:pPr>
                      <a:r>
                        <a:rPr lang="ro-RO" sz="1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ISO/CEI 17021-3</a:t>
                      </a:r>
                      <a:endParaRPr lang="ru-RU" sz="1800" baseline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969895" algn="ctr"/>
                          <a:tab pos="5940425" algn="r"/>
                        </a:tabLst>
                        <a:defRPr/>
                      </a:pPr>
                      <a:r>
                        <a:rPr lang="ro-RO" sz="1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ISO/TS 22003 </a:t>
                      </a:r>
                      <a:endParaRPr lang="ru-RU" sz="1800" baseline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549" marR="82549" marT="41274" marB="41274"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4774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 по Инспекции</a:t>
                      </a:r>
                      <a:endParaRPr lang="en-US" sz="1800" baseline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82549" marR="82549" marT="41274" marB="41274"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ro-RO" sz="1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ISO/CEI 1702</a:t>
                      </a:r>
                      <a:r>
                        <a:rPr lang="ru-RU" sz="1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ro-RO" sz="1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sz="1800" baseline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82549" marR="82549" marT="41274" marB="41274"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pic>
        <p:nvPicPr>
          <p:cNvPr id="9" name="Picture 2" descr="D:\docs\Descktop\prezentare pentru Baku\easc-5853dce793044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0883" y="6261100"/>
            <a:ext cx="854211" cy="596899"/>
          </a:xfrm>
          <a:prstGeom prst="rect">
            <a:avLst/>
          </a:prstGeom>
          <a:noFill/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19974" y="6307195"/>
            <a:ext cx="533826" cy="5047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93065" y="1835695"/>
            <a:ext cx="10805869" cy="725087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Соглашение о сотрудничестве: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74666" y="344871"/>
            <a:ext cx="75199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Международное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сотрудничество </a:t>
            </a:r>
            <a:r>
              <a:rPr lang="ro-RO" sz="2800" b="1" dirty="0">
                <a:latin typeface="Times New Roman" pitchFamily="18" charset="0"/>
                <a:cs typeface="Times New Roman" pitchFamily="18" charset="0"/>
              </a:rPr>
              <a:t>MOLDAC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CasetăText 5"/>
          <p:cNvSpPr txBox="1"/>
          <p:nvPr/>
        </p:nvSpPr>
        <p:spPr>
          <a:xfrm>
            <a:off x="1007988" y="913627"/>
            <a:ext cx="88359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o-RO" sz="2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ILAC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ассоциированный член 						</a:t>
            </a:r>
            <a:r>
              <a:rPr lang="ro-RO" sz="2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EASC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o-RO" sz="2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EA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ассоциированный член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			</a:t>
            </a:r>
            <a:r>
              <a:rPr lang="ro-RO" sz="2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IRSA</a:t>
            </a:r>
            <a:endParaRPr lang="ru-RU" sz="2000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3517629"/>
              </p:ext>
            </p:extLst>
          </p:nvPr>
        </p:nvGraphicFramePr>
        <p:xfrm>
          <a:off x="1640533" y="2859773"/>
          <a:ext cx="9362190" cy="295788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56157"/>
                <a:gridCol w="1565189"/>
                <a:gridCol w="1095633"/>
                <a:gridCol w="2364259"/>
                <a:gridCol w="2380735"/>
                <a:gridCol w="700217"/>
              </a:tblGrid>
              <a:tr h="278175">
                <a:tc>
                  <a:txBody>
                    <a:bodyPr/>
                    <a:lstStyle/>
                    <a:p>
                      <a:r>
                        <a:rPr lang="vi-VN" sz="18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j-lt"/>
                        </a:rPr>
                        <a:t>TURKAK</a:t>
                      </a:r>
                      <a:endParaRPr lang="ru-RU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Турция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2005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vi-VN" sz="18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j-lt"/>
                        </a:rPr>
                        <a:t>CYS-CYSAB</a:t>
                      </a:r>
                      <a:endParaRPr lang="ru-RU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Кипр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2012</a:t>
                      </a:r>
                      <a:endParaRPr lang="vi-VN" sz="18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78175">
                <a:tc>
                  <a:txBody>
                    <a:bodyPr/>
                    <a:lstStyle/>
                    <a:p>
                      <a:r>
                        <a:rPr lang="vi-VN" sz="18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j-lt"/>
                        </a:rPr>
                        <a:t>K</a:t>
                      </a:r>
                      <a:r>
                        <a:rPr lang="ru-RU" sz="18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Ц</a:t>
                      </a:r>
                      <a:r>
                        <a:rPr lang="vi-VN" sz="18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j-lt"/>
                        </a:rPr>
                        <a:t>A</a:t>
                      </a:r>
                      <a:endParaRPr lang="ru-RU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Кыргызстан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2007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РОСАККРЕДИТАЦИЯ</a:t>
                      </a:r>
                      <a:endParaRPr lang="ru-RU" sz="16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Россия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2013</a:t>
                      </a:r>
                      <a:endParaRPr lang="vi-VN" sz="18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78175">
                <a:tc>
                  <a:txBody>
                    <a:bodyPr/>
                    <a:lstStyle/>
                    <a:p>
                      <a:r>
                        <a:rPr lang="vi-VN" sz="18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j-lt"/>
                        </a:rPr>
                        <a:t>SNAS</a:t>
                      </a:r>
                      <a:endParaRPr lang="ru-RU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Словакия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2008</a:t>
                      </a:r>
                      <a:endParaRPr lang="vi-VN" sz="18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vi-VN" sz="18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j-lt"/>
                        </a:rPr>
                        <a:t>PCA</a:t>
                      </a:r>
                      <a:endParaRPr lang="ru-RU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Польша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2013 </a:t>
                      </a:r>
                      <a:endParaRPr lang="vi-VN" sz="18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78175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НЦ</a:t>
                      </a:r>
                      <a:r>
                        <a:rPr lang="vi-VN" sz="18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j-lt"/>
                        </a:rPr>
                        <a:t>A</a:t>
                      </a:r>
                      <a:endParaRPr lang="ru-RU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Казахстан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2008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vi-VN" sz="18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j-lt"/>
                        </a:rPr>
                        <a:t>CAI</a:t>
                      </a:r>
                      <a:endParaRPr lang="ru-RU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Чехия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2013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57523">
                <a:tc>
                  <a:txBody>
                    <a:bodyPr/>
                    <a:lstStyle/>
                    <a:p>
                      <a:r>
                        <a:rPr lang="vi-VN" sz="18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j-lt"/>
                        </a:rPr>
                        <a:t>BSCA</a:t>
                      </a:r>
                      <a:endParaRPr lang="ru-RU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Беларусь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2008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vi-VN" sz="18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j-lt"/>
                        </a:rPr>
                        <a:t>BATA</a:t>
                      </a:r>
                      <a:endParaRPr lang="ru-RU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Босния и Герцеговина 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2014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78175">
                <a:tc>
                  <a:txBody>
                    <a:bodyPr/>
                    <a:lstStyle/>
                    <a:p>
                      <a:r>
                        <a:rPr lang="vi-VN" sz="18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j-lt"/>
                        </a:rPr>
                        <a:t>RENAR</a:t>
                      </a:r>
                      <a:endParaRPr lang="ru-RU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Румыния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2010</a:t>
                      </a:r>
                      <a:endParaRPr lang="vi-VN" sz="18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vi-VN" sz="18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j-lt"/>
                        </a:rPr>
                        <a:t>EAK</a:t>
                      </a:r>
                      <a:endParaRPr lang="ru-RU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Эстония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2014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78175">
                <a:tc>
                  <a:txBody>
                    <a:bodyPr/>
                    <a:lstStyle/>
                    <a:p>
                      <a:r>
                        <a:rPr lang="vi-VN" sz="18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j-lt"/>
                        </a:rPr>
                        <a:t>IARM</a:t>
                      </a:r>
                      <a:endParaRPr lang="ru-RU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Македония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2011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vi-VN" sz="18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j-lt"/>
                        </a:rPr>
                        <a:t>HAA</a:t>
                      </a:r>
                      <a:endParaRPr lang="ru-RU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Хорватия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2014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97565">
                <a:tc>
                  <a:txBody>
                    <a:bodyPr/>
                    <a:lstStyle/>
                    <a:p>
                      <a:r>
                        <a:rPr lang="vi-VN" sz="18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j-lt"/>
                        </a:rPr>
                        <a:t>NAAU</a:t>
                      </a:r>
                      <a:endParaRPr lang="ru-RU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Украина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2012</a:t>
                      </a:r>
                      <a:endParaRPr lang="vi-VN" sz="18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vi-VN" sz="18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j-lt"/>
                        </a:rPr>
                        <a:t>ATCG</a:t>
                      </a:r>
                      <a:endParaRPr lang="ru-RU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Черногория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2014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2661681"/>
              </p:ext>
            </p:extLst>
          </p:nvPr>
        </p:nvGraphicFramePr>
        <p:xfrm>
          <a:off x="0" y="6261100"/>
          <a:ext cx="12192000" cy="596899"/>
        </p:xfrm>
        <a:graphic>
          <a:graphicData uri="http://schemas.openxmlformats.org/drawingml/2006/table">
            <a:tbl>
              <a:tblPr firstRow="1" firstCol="1" bandRow="1">
                <a:tableStyleId>{FABFCF23-3B69-468F-B69F-88F6DE6A72F2}</a:tableStyleId>
              </a:tblPr>
              <a:tblGrid>
                <a:gridCol w="1916083"/>
                <a:gridCol w="8282008"/>
                <a:gridCol w="1993909"/>
              </a:tblGrid>
              <a:tr h="59689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ct val="0"/>
                        </a:spcBef>
                        <a:buClrTx/>
                        <a:buSzTx/>
                        <a:defRPr/>
                      </a:pPr>
                      <a:r>
                        <a:rPr lang="ru-RU" altLang="ru-RU" sz="1100" dirty="0" smtClean="0">
                          <a:solidFill>
                            <a:schemeClr val="tx1"/>
                          </a:solidFill>
                        </a:rPr>
                        <a:t>Международной научно-практической конференции</a:t>
                      </a:r>
                    </a:p>
                    <a:p>
                      <a:pPr algn="ctr">
                        <a:spcBef>
                          <a:spcPct val="0"/>
                        </a:spcBef>
                        <a:buClrTx/>
                        <a:buSzTx/>
                        <a:defRPr/>
                      </a:pPr>
                      <a:r>
                        <a:rPr lang="ru-RU" altLang="ru-RU" sz="1100" dirty="0" smtClean="0">
                          <a:solidFill>
                            <a:schemeClr val="tx1"/>
                          </a:solidFill>
                        </a:rPr>
                        <a:t>«25 лет МГС: итоги и перспективы»</a:t>
                      </a:r>
                    </a:p>
                    <a:p>
                      <a:pPr algn="ctr">
                        <a:spcBef>
                          <a:spcPct val="0"/>
                        </a:spcBef>
                        <a:buClrTx/>
                        <a:buSzTx/>
                        <a:defRPr/>
                      </a:pPr>
                      <a:r>
                        <a:rPr lang="ru-RU" altLang="ru-RU" sz="1100" dirty="0" err="1" smtClean="0">
                          <a:solidFill>
                            <a:schemeClr val="tx1"/>
                          </a:solidFill>
                        </a:rPr>
                        <a:t>г.Баку</a:t>
                      </a:r>
                      <a:r>
                        <a:rPr lang="ru-RU" altLang="ru-RU" sz="1100" dirty="0" smtClean="0">
                          <a:solidFill>
                            <a:schemeClr val="tx1"/>
                          </a:solidFill>
                        </a:rPr>
                        <a:t>, 30 мая 2017г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12" name="Picture 2" descr="D:\docs\Descktop\prezentare pentru Baku\easc-5853dce793044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0883" y="6261100"/>
            <a:ext cx="854211" cy="596899"/>
          </a:xfrm>
          <a:prstGeom prst="rect">
            <a:avLst/>
          </a:prstGeom>
          <a:noFill/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19974" y="6307195"/>
            <a:ext cx="533826" cy="5047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896968" y="937560"/>
            <a:ext cx="10456832" cy="4642969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Аккредитация</a:t>
            </a:r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 важным инструментом для 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роста экономики страны посредством обеспечения доверия, позволяющего органам власти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обществу 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целом </a:t>
            </a:r>
            <a:r>
              <a:rPr lang="ru-RU" sz="36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полагаться </a:t>
            </a:r>
            <a:r>
              <a:rPr lang="ru-RU" sz="36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3600" b="1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компетентность</a:t>
            </a:r>
            <a:r>
              <a:rPr lang="ru-RU" sz="36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аккредитованных</a:t>
            </a:r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испытательных</a:t>
            </a:r>
            <a:r>
              <a:rPr lang="ru-RU" sz="36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калибровочных и медицинских  лабораторий, лабораторий по метрологической </a:t>
            </a:r>
            <a:r>
              <a:rPr lang="ru-RU" sz="36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проверки</a:t>
            </a:r>
            <a:r>
              <a:rPr lang="ru-RU" sz="36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органов по сертификации и органов по инспекции, которые осуществляют деятельность по оценке </a:t>
            </a:r>
            <a:r>
              <a:rPr lang="ru-RU" sz="36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соответствия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1688541"/>
              </p:ext>
            </p:extLst>
          </p:nvPr>
        </p:nvGraphicFramePr>
        <p:xfrm>
          <a:off x="0" y="6261100"/>
          <a:ext cx="12192000" cy="596899"/>
        </p:xfrm>
        <a:graphic>
          <a:graphicData uri="http://schemas.openxmlformats.org/drawingml/2006/table">
            <a:tbl>
              <a:tblPr firstRow="1" firstCol="1" bandRow="1">
                <a:tableStyleId>{FABFCF23-3B69-468F-B69F-88F6DE6A72F2}</a:tableStyleId>
              </a:tblPr>
              <a:tblGrid>
                <a:gridCol w="1916083"/>
                <a:gridCol w="8282008"/>
                <a:gridCol w="1993909"/>
              </a:tblGrid>
              <a:tr h="59689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ct val="0"/>
                        </a:spcBef>
                        <a:buClrTx/>
                        <a:buSzTx/>
                        <a:defRPr/>
                      </a:pPr>
                      <a:r>
                        <a:rPr lang="ru-RU" altLang="ru-RU" sz="1100" dirty="0" smtClean="0">
                          <a:solidFill>
                            <a:schemeClr val="tx1"/>
                          </a:solidFill>
                        </a:rPr>
                        <a:t>Международная научно-практическая конференция</a:t>
                      </a:r>
                    </a:p>
                    <a:p>
                      <a:pPr algn="ctr">
                        <a:spcBef>
                          <a:spcPct val="0"/>
                        </a:spcBef>
                        <a:buClrTx/>
                        <a:buSzTx/>
                        <a:defRPr/>
                      </a:pPr>
                      <a:r>
                        <a:rPr lang="ru-RU" altLang="ru-RU" sz="1100" dirty="0" smtClean="0">
                          <a:solidFill>
                            <a:schemeClr val="tx1"/>
                          </a:solidFill>
                        </a:rPr>
                        <a:t>«25 лет МГС: итоги и перспективы»</a:t>
                      </a:r>
                    </a:p>
                    <a:p>
                      <a:pPr algn="ctr">
                        <a:spcBef>
                          <a:spcPct val="0"/>
                        </a:spcBef>
                        <a:buClrTx/>
                        <a:buSzTx/>
                        <a:defRPr/>
                      </a:pPr>
                      <a:r>
                        <a:rPr lang="ru-RU" altLang="ru-RU" sz="1100" dirty="0" err="1" smtClean="0">
                          <a:solidFill>
                            <a:schemeClr val="tx1"/>
                          </a:solidFill>
                        </a:rPr>
                        <a:t>г.Баку</a:t>
                      </a:r>
                      <a:r>
                        <a:rPr lang="ru-RU" altLang="ru-RU" sz="1100" dirty="0" smtClean="0">
                          <a:solidFill>
                            <a:schemeClr val="tx1"/>
                          </a:solidFill>
                        </a:rPr>
                        <a:t>, 30 мая 2017г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10" name="Picture 2" descr="D:\docs\Descktop\prezentare pentru Baku\easc-5853dce793044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0883" y="6261100"/>
            <a:ext cx="854211" cy="596899"/>
          </a:xfrm>
          <a:prstGeom prst="rect">
            <a:avLst/>
          </a:prstGeom>
          <a:noFill/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19974" y="6307195"/>
            <a:ext cx="533826" cy="504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2225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99634" y="293743"/>
            <a:ext cx="9592732" cy="3719456"/>
          </a:xfrm>
        </p:spPr>
        <p:txBody>
          <a:bodyPr>
            <a:normAutofit fontScale="90000"/>
          </a:bodyPr>
          <a:lstStyle/>
          <a:p>
            <a:pPr algn="l"/>
            <a:r>
              <a:rPr lang="ro-RO" altLang="ru-RU" sz="6600" b="1" i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Təşəkkür!</a:t>
            </a:r>
            <a:r>
              <a:rPr lang="ru-RU" altLang="ru-RU" sz="6600" b="1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6600" b="1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o-RO" altLang="ru-RU" sz="6600" b="1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	Mulțumesc</a:t>
            </a:r>
            <a:r>
              <a:rPr lang="ro-RO" altLang="ru-RU" sz="6600" b="1" i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br>
              <a:rPr lang="ro-RO" altLang="ru-RU" sz="6600" b="1" i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o-RO" altLang="ru-RU" sz="6600" b="1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			</a:t>
            </a:r>
            <a:r>
              <a:rPr lang="ru-RU" altLang="ru-RU" sz="6600" b="1" i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</a:t>
            </a:r>
            <a:r>
              <a:rPr lang="en-US" altLang="ru-RU" sz="6600" b="1" i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r>
              <a:rPr lang="ro-RO" altLang="ru-RU" sz="6600" b="1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o-RO" altLang="ru-RU" sz="6600" b="1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o-RO" altLang="ru-RU" sz="6600" b="1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					Thank you!</a:t>
            </a:r>
            <a:endParaRPr lang="ru-RU" sz="66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1299634" y="4013199"/>
            <a:ext cx="9592732" cy="1532467"/>
          </a:xfrm>
        </p:spPr>
        <p:txBody>
          <a:bodyPr>
            <a:normAutofit/>
          </a:bodyPr>
          <a:lstStyle/>
          <a:p>
            <a:pPr>
              <a:spcBef>
                <a:spcPct val="0"/>
              </a:spcBef>
              <a:buClrTx/>
              <a:buSzTx/>
              <a:defRPr/>
            </a:pPr>
            <a:r>
              <a:rPr lang="ru-RU" altLang="ru-RU" sz="1800" b="1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Еуджения</a:t>
            </a:r>
            <a:r>
              <a:rPr lang="ru-RU" altLang="ru-RU" sz="1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1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Споялэ</a:t>
            </a:r>
            <a:endParaRPr lang="ro-RO" altLang="ru-RU" sz="1800" b="1" i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ClrTx/>
              <a:buSzTx/>
              <a:defRPr/>
            </a:pPr>
            <a:r>
              <a:rPr lang="ru-RU" altLang="ru-RU" sz="1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Директор</a:t>
            </a:r>
            <a:r>
              <a:rPr lang="en-US" altLang="ru-RU" sz="1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o-RO" altLang="ru-RU" sz="1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MOLDAC</a:t>
            </a:r>
            <a:r>
              <a:rPr lang="ro-RO" alt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o-RO" alt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o-RO" alt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eugenia.spoiala</a:t>
            </a:r>
            <a:r>
              <a:rPr lang="en-US" alt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@</a:t>
            </a:r>
            <a:r>
              <a:rPr lang="en-US" altLang="ru-RU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moldac.gov.md</a:t>
            </a:r>
            <a:r>
              <a:rPr lang="ro-RO" alt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o-RO" alt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o-RO" alt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altLang="ru-RU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www.acreditare</a:t>
            </a:r>
            <a:r>
              <a:rPr lang="en-US" altLang="ru-RU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ru-RU" u="sng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md</a:t>
            </a:r>
            <a:endParaRPr lang="en-US" altLang="ru-RU" u="sng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2477917"/>
              </p:ext>
            </p:extLst>
          </p:nvPr>
        </p:nvGraphicFramePr>
        <p:xfrm>
          <a:off x="0" y="6261100"/>
          <a:ext cx="12192000" cy="596899"/>
        </p:xfrm>
        <a:graphic>
          <a:graphicData uri="http://schemas.openxmlformats.org/drawingml/2006/table">
            <a:tbl>
              <a:tblPr firstRow="1" firstCol="1" bandRow="1">
                <a:tableStyleId>{FABFCF23-3B69-468F-B69F-88F6DE6A72F2}</a:tableStyleId>
              </a:tblPr>
              <a:tblGrid>
                <a:gridCol w="1916083"/>
                <a:gridCol w="8282008"/>
                <a:gridCol w="1993909"/>
              </a:tblGrid>
              <a:tr h="59689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ct val="0"/>
                        </a:spcBef>
                        <a:buClrTx/>
                        <a:buSzTx/>
                        <a:defRPr/>
                      </a:pPr>
                      <a:r>
                        <a:rPr lang="ru-RU" altLang="ru-RU" sz="1100" dirty="0" smtClean="0">
                          <a:solidFill>
                            <a:schemeClr val="tx1"/>
                          </a:solidFill>
                        </a:rPr>
                        <a:t>Международная научно-практическая конференция</a:t>
                      </a:r>
                    </a:p>
                    <a:p>
                      <a:pPr algn="ctr">
                        <a:spcBef>
                          <a:spcPct val="0"/>
                        </a:spcBef>
                        <a:buClrTx/>
                        <a:buSzTx/>
                        <a:defRPr/>
                      </a:pPr>
                      <a:r>
                        <a:rPr lang="ru-RU" altLang="ru-RU" sz="1100" dirty="0" smtClean="0">
                          <a:solidFill>
                            <a:schemeClr val="tx1"/>
                          </a:solidFill>
                        </a:rPr>
                        <a:t>«25 лет МГС: итоги и перспективы»</a:t>
                      </a:r>
                    </a:p>
                    <a:p>
                      <a:pPr algn="ctr">
                        <a:spcBef>
                          <a:spcPct val="0"/>
                        </a:spcBef>
                        <a:buClrTx/>
                        <a:buSzTx/>
                        <a:defRPr/>
                      </a:pPr>
                      <a:r>
                        <a:rPr lang="ru-RU" altLang="ru-RU" sz="1100" dirty="0" err="1" smtClean="0">
                          <a:solidFill>
                            <a:schemeClr val="tx1"/>
                          </a:solidFill>
                        </a:rPr>
                        <a:t>г.Баку</a:t>
                      </a:r>
                      <a:r>
                        <a:rPr lang="ru-RU" altLang="ru-RU" sz="1100" dirty="0" smtClean="0">
                          <a:solidFill>
                            <a:schemeClr val="tx1"/>
                          </a:solidFill>
                        </a:rPr>
                        <a:t>, 30 мая 2017г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9" name="Picture 2" descr="D:\docs\Descktop\prezentare pentru Baku\easc-5853dce793044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0883" y="6261100"/>
            <a:ext cx="854211" cy="596899"/>
          </a:xfrm>
          <a:prstGeom prst="rect">
            <a:avLst/>
          </a:prstGeom>
          <a:noFill/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19974" y="6307195"/>
            <a:ext cx="533826" cy="5047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1457856"/>
            <a:ext cx="10872115" cy="3880773"/>
          </a:xfrm>
        </p:spPr>
        <p:txBody>
          <a:bodyPr>
            <a:normAutofit fontScale="85000" lnSpcReduction="20000"/>
          </a:bodyPr>
          <a:lstStyle/>
          <a:p>
            <a:pPr marL="0" indent="376238" algn="just">
              <a:buNone/>
            </a:pP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6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Аккредитация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подтверждение соответствия третьей стороной, относящееся к</a:t>
            </a:r>
            <a:r>
              <a:rPr lang="ro-RO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органу по оценке соответствия и служащее официальным признанием его компетентности для выполнения конкретных задач по оценке соответствия</a:t>
            </a:r>
          </a:p>
          <a:p>
            <a:pPr marL="0" indent="0">
              <a:buNone/>
            </a:pP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ккредитации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подлежат: </a:t>
            </a: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Испытания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Калибровки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		</a:t>
            </a: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Медицинские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исследования		</a:t>
            </a: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Сертификация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		</a:t>
            </a: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Инспекция 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			</a:t>
            </a: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o-RO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ubstituent număr diapozitiv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8667036"/>
              </p:ext>
            </p:extLst>
          </p:nvPr>
        </p:nvGraphicFramePr>
        <p:xfrm>
          <a:off x="0" y="6261100"/>
          <a:ext cx="12192000" cy="596899"/>
        </p:xfrm>
        <a:graphic>
          <a:graphicData uri="http://schemas.openxmlformats.org/drawingml/2006/table">
            <a:tbl>
              <a:tblPr firstRow="1" firstCol="1" bandRow="1">
                <a:tableStyleId>{FABFCF23-3B69-468F-B69F-88F6DE6A72F2}</a:tableStyleId>
              </a:tblPr>
              <a:tblGrid>
                <a:gridCol w="1916083"/>
                <a:gridCol w="8282008"/>
                <a:gridCol w="1993909"/>
              </a:tblGrid>
              <a:tr h="59689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ct val="0"/>
                        </a:spcBef>
                        <a:buClrTx/>
                        <a:buSzTx/>
                        <a:defRPr/>
                      </a:pPr>
                      <a:r>
                        <a:rPr lang="ru-RU" altLang="ru-RU" sz="1100" dirty="0" smtClean="0">
                          <a:solidFill>
                            <a:schemeClr val="tx1"/>
                          </a:solidFill>
                        </a:rPr>
                        <a:t>Международная научно-практическая конференция</a:t>
                      </a:r>
                    </a:p>
                    <a:p>
                      <a:pPr algn="ctr">
                        <a:spcBef>
                          <a:spcPct val="0"/>
                        </a:spcBef>
                        <a:buClrTx/>
                        <a:buSzTx/>
                        <a:defRPr/>
                      </a:pPr>
                      <a:r>
                        <a:rPr lang="ru-RU" altLang="ru-RU" sz="1100" dirty="0" smtClean="0">
                          <a:solidFill>
                            <a:schemeClr val="tx1"/>
                          </a:solidFill>
                        </a:rPr>
                        <a:t>«25 лет МГС: итоги и перспективы»</a:t>
                      </a:r>
                    </a:p>
                    <a:p>
                      <a:pPr algn="ctr">
                        <a:spcBef>
                          <a:spcPct val="0"/>
                        </a:spcBef>
                        <a:buClrTx/>
                        <a:buSzTx/>
                        <a:defRPr/>
                      </a:pPr>
                      <a:r>
                        <a:rPr lang="ru-RU" altLang="ru-RU" sz="1100" dirty="0" err="1" smtClean="0">
                          <a:solidFill>
                            <a:schemeClr val="tx1"/>
                          </a:solidFill>
                        </a:rPr>
                        <a:t>г.Баку</a:t>
                      </a:r>
                      <a:r>
                        <a:rPr lang="ru-RU" altLang="ru-RU" sz="1100" dirty="0" smtClean="0">
                          <a:solidFill>
                            <a:schemeClr val="tx1"/>
                          </a:solidFill>
                        </a:rPr>
                        <a:t>, 30 мая 2017г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7" name="Picture 2" descr="D:\docs\Descktop\prezentare pentru Baku\easc-5853dce793044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0883" y="6261100"/>
            <a:ext cx="854211" cy="596899"/>
          </a:xfrm>
          <a:prstGeom prst="rect">
            <a:avLst/>
          </a:prstGeom>
          <a:noFill/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19974" y="6307195"/>
            <a:ext cx="533826" cy="504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6375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918290" y="1139026"/>
            <a:ext cx="8596668" cy="677333"/>
          </a:xfrm>
        </p:spPr>
        <p:txBody>
          <a:bodyPr>
            <a:normAutofit/>
          </a:bodyPr>
          <a:lstStyle/>
          <a:p>
            <a:pPr lvl="0"/>
            <a:r>
              <a:rPr lang="ru-RU" sz="3200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Аккредитация – надежный инструмент для</a:t>
            </a:r>
            <a:r>
              <a:rPr lang="ru-RU" sz="32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840259" y="2063558"/>
            <a:ext cx="10379676" cy="3880773"/>
          </a:xfrm>
        </p:spPr>
        <p:txBody>
          <a:bodyPr>
            <a:normAutofit/>
          </a:bodyPr>
          <a:lstStyle/>
          <a:p>
            <a:pPr lvl="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осуществления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технического регулирования;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обеспечения надлежащего управления;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обеспечения прозрачности рыночных отношений;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обеспечения эффективности закупок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и,</a:t>
            </a:r>
          </a:p>
          <a:p>
            <a:pPr marL="0" lvl="0" indent="0">
              <a:buNone/>
            </a:pPr>
            <a:r>
              <a:rPr lang="en-US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ru-RU" b="1" dirty="0" err="1" smtClean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амое</a:t>
            </a:r>
            <a:r>
              <a:rPr lang="ru-RU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главное – для укрепления доверия общества</a:t>
            </a:r>
            <a:endParaRPr lang="ru-RU" dirty="0">
              <a:solidFill>
                <a:prstClr val="black">
                  <a:lumMod val="85000"/>
                  <a:lumOff val="15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651699"/>
              </p:ext>
            </p:extLst>
          </p:nvPr>
        </p:nvGraphicFramePr>
        <p:xfrm>
          <a:off x="0" y="6261100"/>
          <a:ext cx="12192000" cy="596899"/>
        </p:xfrm>
        <a:graphic>
          <a:graphicData uri="http://schemas.openxmlformats.org/drawingml/2006/table">
            <a:tbl>
              <a:tblPr firstRow="1" firstCol="1" bandRow="1">
                <a:tableStyleId>{FABFCF23-3B69-468F-B69F-88F6DE6A72F2}</a:tableStyleId>
              </a:tblPr>
              <a:tblGrid>
                <a:gridCol w="1916083"/>
                <a:gridCol w="8282008"/>
                <a:gridCol w="1993909"/>
              </a:tblGrid>
              <a:tr h="59689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ct val="0"/>
                        </a:spcBef>
                        <a:buClrTx/>
                        <a:buSzTx/>
                        <a:defRPr/>
                      </a:pPr>
                      <a:r>
                        <a:rPr lang="ru-RU" altLang="ru-RU" sz="1100" dirty="0" smtClean="0">
                          <a:solidFill>
                            <a:schemeClr val="tx1"/>
                          </a:solidFill>
                        </a:rPr>
                        <a:t>Международная научно-практическая конференция</a:t>
                      </a:r>
                    </a:p>
                    <a:p>
                      <a:pPr algn="ctr">
                        <a:spcBef>
                          <a:spcPct val="0"/>
                        </a:spcBef>
                        <a:buClrTx/>
                        <a:buSzTx/>
                        <a:defRPr/>
                      </a:pPr>
                      <a:r>
                        <a:rPr lang="ru-RU" altLang="ru-RU" sz="1100" dirty="0" smtClean="0">
                          <a:solidFill>
                            <a:schemeClr val="tx1"/>
                          </a:solidFill>
                        </a:rPr>
                        <a:t>«25 лет МГС: итоги и перспективы»</a:t>
                      </a:r>
                    </a:p>
                    <a:p>
                      <a:pPr algn="ctr">
                        <a:spcBef>
                          <a:spcPct val="0"/>
                        </a:spcBef>
                        <a:buClrTx/>
                        <a:buSzTx/>
                        <a:defRPr/>
                      </a:pPr>
                      <a:r>
                        <a:rPr lang="ru-RU" altLang="ru-RU" sz="1100" dirty="0" err="1" smtClean="0">
                          <a:solidFill>
                            <a:schemeClr val="tx1"/>
                          </a:solidFill>
                        </a:rPr>
                        <a:t>г.Баку</a:t>
                      </a:r>
                      <a:r>
                        <a:rPr lang="ru-RU" altLang="ru-RU" sz="1100" dirty="0" smtClean="0">
                          <a:solidFill>
                            <a:schemeClr val="tx1"/>
                          </a:solidFill>
                        </a:rPr>
                        <a:t>, 30 мая 2017г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10" name="Рисунок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19974" y="6307195"/>
            <a:ext cx="533826" cy="504708"/>
          </a:xfrm>
          <a:prstGeom prst="rect">
            <a:avLst/>
          </a:prstGeom>
        </p:spPr>
      </p:pic>
      <p:pic>
        <p:nvPicPr>
          <p:cNvPr id="11" name="Picture 2" descr="D:\docs\Descktop\prezentare pentru Baku\easc-5853dce793044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0883" y="6261100"/>
            <a:ext cx="854211" cy="59689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52243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6810" y="566580"/>
            <a:ext cx="8596668" cy="770467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Вклад аккредитации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392767"/>
            <a:ext cx="10676466" cy="4568162"/>
          </a:xfrm>
        </p:spPr>
        <p:txBody>
          <a:bodyPr>
            <a:normAutofit lnSpcReduction="10000"/>
          </a:bodyPr>
          <a:lstStyle/>
          <a:p>
            <a:pPr algn="just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казание помощи государству в улучшении экономических условий для бизнес-сообщества. Государство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поощряет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использование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аккредитованных услуг в целях повышения доверия к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ним, и их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эффективности;</a:t>
            </a:r>
            <a:endParaRPr lang="ro-RO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Улучшение функционирования самих органов государственного управления путем использования аккредитованных услуг для ведомственных целей;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Содействие регулирующим органам в осуществлении технического регулирования, позволяющее признавать и использовать данные, результаты и услуги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аккредитованных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органов по оценке соответствия, признанных на региональных и международном уровнях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dirty="0" smtClean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651699"/>
              </p:ext>
            </p:extLst>
          </p:nvPr>
        </p:nvGraphicFramePr>
        <p:xfrm>
          <a:off x="0" y="6261100"/>
          <a:ext cx="12192000" cy="596899"/>
        </p:xfrm>
        <a:graphic>
          <a:graphicData uri="http://schemas.openxmlformats.org/drawingml/2006/table">
            <a:tbl>
              <a:tblPr firstRow="1" firstCol="1" bandRow="1">
                <a:tableStyleId>{FABFCF23-3B69-468F-B69F-88F6DE6A72F2}</a:tableStyleId>
              </a:tblPr>
              <a:tblGrid>
                <a:gridCol w="1916083"/>
                <a:gridCol w="8282008"/>
                <a:gridCol w="1993909"/>
              </a:tblGrid>
              <a:tr h="59689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ct val="0"/>
                        </a:spcBef>
                        <a:buClrTx/>
                        <a:buSzTx/>
                        <a:defRPr/>
                      </a:pPr>
                      <a:r>
                        <a:rPr lang="ru-RU" altLang="ru-RU" sz="1100" dirty="0" smtClean="0">
                          <a:solidFill>
                            <a:schemeClr val="tx1"/>
                          </a:solidFill>
                        </a:rPr>
                        <a:t>Международная научно-практическая конференция</a:t>
                      </a:r>
                    </a:p>
                    <a:p>
                      <a:pPr algn="ctr">
                        <a:spcBef>
                          <a:spcPct val="0"/>
                        </a:spcBef>
                        <a:buClrTx/>
                        <a:buSzTx/>
                        <a:defRPr/>
                      </a:pPr>
                      <a:r>
                        <a:rPr lang="ru-RU" altLang="ru-RU" sz="1100" dirty="0" smtClean="0">
                          <a:solidFill>
                            <a:schemeClr val="tx1"/>
                          </a:solidFill>
                        </a:rPr>
                        <a:t>«25 лет МГС: итоги и перспективы»</a:t>
                      </a:r>
                    </a:p>
                    <a:p>
                      <a:pPr algn="ctr">
                        <a:spcBef>
                          <a:spcPct val="0"/>
                        </a:spcBef>
                        <a:buClrTx/>
                        <a:buSzTx/>
                        <a:defRPr/>
                      </a:pPr>
                      <a:r>
                        <a:rPr lang="ru-RU" altLang="ru-RU" sz="1100" dirty="0" err="1" smtClean="0">
                          <a:solidFill>
                            <a:schemeClr val="tx1"/>
                          </a:solidFill>
                        </a:rPr>
                        <a:t>г.Баку</a:t>
                      </a:r>
                      <a:r>
                        <a:rPr lang="ru-RU" altLang="ru-RU" sz="1100" dirty="0" smtClean="0">
                          <a:solidFill>
                            <a:schemeClr val="tx1"/>
                          </a:solidFill>
                        </a:rPr>
                        <a:t>, 30 мая 2017г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10" name="Рисунок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19974" y="6307195"/>
            <a:ext cx="533826" cy="504708"/>
          </a:xfrm>
          <a:prstGeom prst="rect">
            <a:avLst/>
          </a:prstGeom>
        </p:spPr>
      </p:pic>
      <p:pic>
        <p:nvPicPr>
          <p:cNvPr id="11" name="Picture 2" descr="D:\docs\Descktop\prezentare pentru Baku\easc-5853dce793044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0883" y="6261100"/>
            <a:ext cx="854211" cy="59689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60726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24685" y="381000"/>
            <a:ext cx="8596668" cy="635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Цели аккредитации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016000"/>
            <a:ext cx="11044766" cy="5245101"/>
          </a:xfrm>
        </p:spPr>
        <p:txBody>
          <a:bodyPr>
            <a:normAutofit fontScale="92500"/>
          </a:bodyPr>
          <a:lstStyle/>
          <a:p>
            <a:pPr algn="just"/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подтверждение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технической компетентности, целостности, независимости и беспристрастности органов по оценке соответствия;</a:t>
            </a:r>
            <a:endParaRPr lang="ro-RO" sz="2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надлежащего и единообразного соблюдения стандартов и технических норм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условий для признания результатов оценки соответствия путём подписания Соглашений о двустороннем и многостороннем признании с региональными и международными организациями по 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аккредитации;</a:t>
            </a:r>
            <a:endParaRPr lang="ru-RU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способствование росту конкурентоспособности товаров и услуг в контексте глобализации рынков;</a:t>
            </a:r>
          </a:p>
          <a:p>
            <a:pPr algn="just"/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исключение технических барьеров в торговле;</a:t>
            </a:r>
          </a:p>
          <a:p>
            <a:pPr algn="just"/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способствование 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свободному перемещению товаров и услуг на внутреннем и внешних рынках;</a:t>
            </a:r>
          </a:p>
          <a:p>
            <a:pPr algn="just"/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доверия органов управления и потребителей 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органам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оценке 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соответствия;</a:t>
            </a:r>
          </a:p>
          <a:p>
            <a:pPr algn="just"/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продвижение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защиты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жизни, здоровья и безопасности 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людей и окружающей среды.</a:t>
            </a:r>
          </a:p>
          <a:p>
            <a:pPr marL="0" indent="0" algn="ctr">
              <a:buNone/>
            </a:pPr>
            <a:endParaRPr lang="ru-RU" sz="1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ЕДИНОЖДЫ АККРЕДИТОВАН – ВЕЗДЕ ПРИЗНАН</a:t>
            </a:r>
            <a:endParaRPr lang="ro-RO" sz="2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651699"/>
              </p:ext>
            </p:extLst>
          </p:nvPr>
        </p:nvGraphicFramePr>
        <p:xfrm>
          <a:off x="0" y="6261100"/>
          <a:ext cx="12192000" cy="596899"/>
        </p:xfrm>
        <a:graphic>
          <a:graphicData uri="http://schemas.openxmlformats.org/drawingml/2006/table">
            <a:tbl>
              <a:tblPr firstRow="1" firstCol="1" bandRow="1">
                <a:tableStyleId>{FABFCF23-3B69-468F-B69F-88F6DE6A72F2}</a:tableStyleId>
              </a:tblPr>
              <a:tblGrid>
                <a:gridCol w="1916083"/>
                <a:gridCol w="8282008"/>
                <a:gridCol w="1993909"/>
              </a:tblGrid>
              <a:tr h="59689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ct val="0"/>
                        </a:spcBef>
                        <a:buClrTx/>
                        <a:buSzTx/>
                        <a:defRPr/>
                      </a:pPr>
                      <a:r>
                        <a:rPr lang="ru-RU" altLang="ru-RU" sz="1100" dirty="0" smtClean="0">
                          <a:solidFill>
                            <a:schemeClr val="tx1"/>
                          </a:solidFill>
                        </a:rPr>
                        <a:t>Международная научно-практическая конференция</a:t>
                      </a:r>
                    </a:p>
                    <a:p>
                      <a:pPr algn="ctr">
                        <a:spcBef>
                          <a:spcPct val="0"/>
                        </a:spcBef>
                        <a:buClrTx/>
                        <a:buSzTx/>
                        <a:defRPr/>
                      </a:pPr>
                      <a:r>
                        <a:rPr lang="ru-RU" altLang="ru-RU" sz="1100" dirty="0" smtClean="0">
                          <a:solidFill>
                            <a:schemeClr val="tx1"/>
                          </a:solidFill>
                        </a:rPr>
                        <a:t>«25 лет МГС: итоги и перспективы»</a:t>
                      </a:r>
                    </a:p>
                    <a:p>
                      <a:pPr algn="ctr">
                        <a:spcBef>
                          <a:spcPct val="0"/>
                        </a:spcBef>
                        <a:buClrTx/>
                        <a:buSzTx/>
                        <a:defRPr/>
                      </a:pPr>
                      <a:r>
                        <a:rPr lang="ru-RU" altLang="ru-RU" sz="1100" dirty="0" err="1" smtClean="0">
                          <a:solidFill>
                            <a:schemeClr val="tx1"/>
                          </a:solidFill>
                        </a:rPr>
                        <a:t>г.Баку</a:t>
                      </a:r>
                      <a:r>
                        <a:rPr lang="ru-RU" altLang="ru-RU" sz="1100" dirty="0" smtClean="0">
                          <a:solidFill>
                            <a:schemeClr val="tx1"/>
                          </a:solidFill>
                        </a:rPr>
                        <a:t>, 30 мая 2017г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10" name="Picture 2" descr="D:\docs\Descktop\prezentare pentru Baku\easc-5853dce793044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0883" y="6261100"/>
            <a:ext cx="854211" cy="596899"/>
          </a:xfrm>
          <a:prstGeom prst="rect">
            <a:avLst/>
          </a:prstGeom>
          <a:noFill/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19974" y="6307195"/>
            <a:ext cx="533826" cy="504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7111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862914" y="307460"/>
            <a:ext cx="7910384" cy="1325563"/>
          </a:xfrm>
        </p:spPr>
        <p:txBody>
          <a:bodyPr>
            <a:normAutofit/>
          </a:bodyPr>
          <a:lstStyle/>
          <a:p>
            <a:r>
              <a:rPr lang="ro-RO" sz="2000" b="1" dirty="0" err="1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Relations</a:t>
            </a:r>
            <a:r>
              <a:rPr lang="ro-RO" sz="2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Trade</a:t>
            </a:r>
            <a:r>
              <a:rPr lang="ro-RO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o-RO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Торговые отношения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381267" y="1615986"/>
            <a:ext cx="7957751" cy="4118919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endParaRPr lang="ru-RU" dirty="0">
              <a:solidFill>
                <a:schemeClr val="tx1"/>
              </a:solidFill>
            </a:endParaRPr>
          </a:p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Международные соглашения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872948" y="1212804"/>
            <a:ext cx="3122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Worldwide Agreements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2283421" y="2009043"/>
            <a:ext cx="1754659" cy="659027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CGPM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8387450" y="2000678"/>
            <a:ext cx="1754659" cy="659027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WTO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2381267" y="4802135"/>
            <a:ext cx="1754659" cy="659027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ILAC/IAF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387766" y="4798104"/>
            <a:ext cx="1754659" cy="659027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ISO/IEC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3875942" y="2688624"/>
            <a:ext cx="4712043" cy="2010032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4423210" y="3296450"/>
            <a:ext cx="16558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CONFORMITY ASSESSMENT</a:t>
            </a:r>
            <a:endParaRPr lang="ru-RU" b="1" dirty="0"/>
          </a:p>
        </p:txBody>
      </p:sp>
      <p:sp>
        <p:nvSpPr>
          <p:cNvPr id="15" name="Овал 14"/>
          <p:cNvSpPr/>
          <p:nvPr/>
        </p:nvSpPr>
        <p:spPr>
          <a:xfrm>
            <a:off x="7093797" y="3550821"/>
            <a:ext cx="1276865" cy="609600"/>
          </a:xfrm>
          <a:prstGeom prst="ellipse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TRADE</a:t>
            </a:r>
            <a:endParaRPr lang="ru-RU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7" name="Прямая соединительная линия 16"/>
          <p:cNvCxnSpPr>
            <a:stCxn id="9" idx="5"/>
            <a:endCxn id="13" idx="1"/>
          </p:cNvCxnSpPr>
          <p:nvPr/>
        </p:nvCxnSpPr>
        <p:spPr>
          <a:xfrm>
            <a:off x="3781116" y="2571558"/>
            <a:ext cx="784889" cy="41142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>
            <a:stCxn id="11" idx="7"/>
            <a:endCxn id="13" idx="3"/>
          </p:cNvCxnSpPr>
          <p:nvPr/>
        </p:nvCxnSpPr>
        <p:spPr>
          <a:xfrm flipV="1">
            <a:off x="3878962" y="4404294"/>
            <a:ext cx="687043" cy="494353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>
            <a:stCxn id="13" idx="7"/>
            <a:endCxn id="10" idx="3"/>
          </p:cNvCxnSpPr>
          <p:nvPr/>
        </p:nvCxnSpPr>
        <p:spPr>
          <a:xfrm flipV="1">
            <a:off x="7897922" y="2563193"/>
            <a:ext cx="746492" cy="419793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>
            <a:stCxn id="13" idx="5"/>
            <a:endCxn id="12" idx="1"/>
          </p:cNvCxnSpPr>
          <p:nvPr/>
        </p:nvCxnSpPr>
        <p:spPr>
          <a:xfrm>
            <a:off x="7897922" y="4404294"/>
            <a:ext cx="746808" cy="490322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>
            <a:endCxn id="15" idx="2"/>
          </p:cNvCxnSpPr>
          <p:nvPr/>
        </p:nvCxnSpPr>
        <p:spPr>
          <a:xfrm>
            <a:off x="5944860" y="3855621"/>
            <a:ext cx="1148937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3517105" y="2571558"/>
            <a:ext cx="1567249" cy="3720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Traceability</a:t>
            </a:r>
            <a:endParaRPr lang="ru-RU" dirty="0"/>
          </a:p>
        </p:txBody>
      </p:sp>
      <p:sp>
        <p:nvSpPr>
          <p:cNvPr id="34" name="TextBox 33"/>
          <p:cNvSpPr txBox="1"/>
          <p:nvPr/>
        </p:nvSpPr>
        <p:spPr>
          <a:xfrm>
            <a:off x="7673737" y="2604839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Regulations</a:t>
            </a:r>
            <a:endParaRPr lang="ru-RU" dirty="0"/>
          </a:p>
        </p:txBody>
      </p:sp>
      <p:sp>
        <p:nvSpPr>
          <p:cNvPr id="35" name="TextBox 34"/>
          <p:cNvSpPr txBox="1"/>
          <p:nvPr/>
        </p:nvSpPr>
        <p:spPr>
          <a:xfrm>
            <a:off x="7648744" y="4413109"/>
            <a:ext cx="18123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Standardization</a:t>
            </a:r>
            <a:endParaRPr lang="ru-RU" dirty="0"/>
          </a:p>
        </p:txBody>
      </p:sp>
      <p:sp>
        <p:nvSpPr>
          <p:cNvPr id="36" name="TextBox 35"/>
          <p:cNvSpPr txBox="1"/>
          <p:nvPr/>
        </p:nvSpPr>
        <p:spPr>
          <a:xfrm>
            <a:off x="3447134" y="4433778"/>
            <a:ext cx="1701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Accreditation</a:t>
            </a:r>
          </a:p>
        </p:txBody>
      </p:sp>
      <p:graphicFrame>
        <p:nvGraphicFramePr>
          <p:cNvPr id="26" name="Таблица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3750720"/>
              </p:ext>
            </p:extLst>
          </p:nvPr>
        </p:nvGraphicFramePr>
        <p:xfrm>
          <a:off x="0" y="6261100"/>
          <a:ext cx="12192000" cy="596899"/>
        </p:xfrm>
        <a:graphic>
          <a:graphicData uri="http://schemas.openxmlformats.org/drawingml/2006/table">
            <a:tbl>
              <a:tblPr firstRow="1" firstCol="1" bandRow="1">
                <a:tableStyleId>{FABFCF23-3B69-468F-B69F-88F6DE6A72F2}</a:tableStyleId>
              </a:tblPr>
              <a:tblGrid>
                <a:gridCol w="1916083"/>
                <a:gridCol w="8282008"/>
                <a:gridCol w="1993909"/>
              </a:tblGrid>
              <a:tr h="59689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ct val="0"/>
                        </a:spcBef>
                        <a:buClrTx/>
                        <a:buSzTx/>
                        <a:defRPr/>
                      </a:pPr>
                      <a:r>
                        <a:rPr lang="ru-RU" altLang="ru-RU" sz="1100" dirty="0" smtClean="0">
                          <a:solidFill>
                            <a:schemeClr val="tx1"/>
                          </a:solidFill>
                        </a:rPr>
                        <a:t>Международная научно-практическая конференция</a:t>
                      </a:r>
                    </a:p>
                    <a:p>
                      <a:pPr algn="ctr">
                        <a:spcBef>
                          <a:spcPct val="0"/>
                        </a:spcBef>
                        <a:buClrTx/>
                        <a:buSzTx/>
                        <a:defRPr/>
                      </a:pPr>
                      <a:r>
                        <a:rPr lang="ru-RU" altLang="ru-RU" sz="1100" dirty="0" smtClean="0">
                          <a:solidFill>
                            <a:schemeClr val="tx1"/>
                          </a:solidFill>
                        </a:rPr>
                        <a:t>«25 лет МГС: итоги и перспективы»</a:t>
                      </a:r>
                    </a:p>
                    <a:p>
                      <a:pPr algn="ctr">
                        <a:spcBef>
                          <a:spcPct val="0"/>
                        </a:spcBef>
                        <a:buClrTx/>
                        <a:buSzTx/>
                        <a:defRPr/>
                      </a:pPr>
                      <a:r>
                        <a:rPr lang="ru-RU" altLang="ru-RU" sz="1100" dirty="0" err="1" smtClean="0">
                          <a:solidFill>
                            <a:schemeClr val="tx1"/>
                          </a:solidFill>
                        </a:rPr>
                        <a:t>г.Баку</a:t>
                      </a:r>
                      <a:r>
                        <a:rPr lang="ru-RU" altLang="ru-RU" sz="1100" dirty="0" smtClean="0">
                          <a:solidFill>
                            <a:schemeClr val="tx1"/>
                          </a:solidFill>
                        </a:rPr>
                        <a:t>, 30 мая 2017г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27" name="Picture 2" descr="D:\docs\Descktop\prezentare pentru Baku\easc-5853dce793044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0883" y="6261100"/>
            <a:ext cx="854211" cy="596899"/>
          </a:xfrm>
          <a:prstGeom prst="rect">
            <a:avLst/>
          </a:prstGeom>
          <a:noFill/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19974" y="6307195"/>
            <a:ext cx="533826" cy="504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4248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Conector drept cu săgeată 16"/>
          <p:cNvCxnSpPr/>
          <p:nvPr/>
        </p:nvCxnSpPr>
        <p:spPr>
          <a:xfrm>
            <a:off x="3890221" y="2472468"/>
            <a:ext cx="726591" cy="323733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Substituent conținut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6138" y="204755"/>
            <a:ext cx="3111500" cy="763588"/>
          </a:xfrm>
        </p:spPr>
      </p:pic>
      <p:pic>
        <p:nvPicPr>
          <p:cNvPr id="6" name="Imagin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0865" y="1434426"/>
            <a:ext cx="1950547" cy="995269"/>
          </a:xfrm>
          <a:prstGeom prst="rect">
            <a:avLst/>
          </a:prstGeom>
        </p:spPr>
      </p:pic>
      <p:pic>
        <p:nvPicPr>
          <p:cNvPr id="11" name="Imagin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9097" y="5133456"/>
            <a:ext cx="1005395" cy="950682"/>
          </a:xfrm>
          <a:prstGeom prst="rect">
            <a:avLst/>
          </a:prstGeom>
        </p:spPr>
      </p:pic>
      <p:pic>
        <p:nvPicPr>
          <p:cNvPr id="18" name="Imagine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2407" y="2636540"/>
            <a:ext cx="1007980" cy="512298"/>
          </a:xfrm>
          <a:prstGeom prst="rect">
            <a:avLst/>
          </a:prstGeom>
        </p:spPr>
      </p:pic>
      <p:sp>
        <p:nvSpPr>
          <p:cNvPr id="19" name="Dreptunghi 18"/>
          <p:cNvSpPr/>
          <p:nvPr/>
        </p:nvSpPr>
        <p:spPr>
          <a:xfrm>
            <a:off x="8227600" y="442533"/>
            <a:ext cx="3052976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sz="1600" dirty="0" smtClean="0"/>
              <a:t>Global </a:t>
            </a:r>
            <a:r>
              <a:rPr lang="ro-RO" sz="1600" dirty="0" err="1" smtClean="0"/>
              <a:t>Level</a:t>
            </a:r>
            <a:endParaRPr lang="en-US" sz="1600" dirty="0"/>
          </a:p>
        </p:txBody>
      </p:sp>
      <p:sp>
        <p:nvSpPr>
          <p:cNvPr id="20" name="Dreptunghi 19"/>
          <p:cNvSpPr/>
          <p:nvPr/>
        </p:nvSpPr>
        <p:spPr>
          <a:xfrm>
            <a:off x="8227600" y="1703598"/>
            <a:ext cx="3052976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sz="1600" dirty="0" smtClean="0"/>
              <a:t>International </a:t>
            </a:r>
            <a:r>
              <a:rPr lang="ro-RO" sz="1600" dirty="0" err="1"/>
              <a:t>L</a:t>
            </a:r>
            <a:r>
              <a:rPr lang="ro-RO" sz="1600" dirty="0" err="1" smtClean="0"/>
              <a:t>evel</a:t>
            </a:r>
            <a:endParaRPr lang="en-US" sz="1600" dirty="0"/>
          </a:p>
        </p:txBody>
      </p:sp>
      <p:sp>
        <p:nvSpPr>
          <p:cNvPr id="21" name="Dreptunghi 20"/>
          <p:cNvSpPr/>
          <p:nvPr/>
        </p:nvSpPr>
        <p:spPr>
          <a:xfrm>
            <a:off x="8227600" y="3344503"/>
            <a:ext cx="3052976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sz="1600" dirty="0" smtClean="0"/>
              <a:t>Regional </a:t>
            </a:r>
            <a:r>
              <a:rPr lang="ro-RO" sz="1600" dirty="0" err="1"/>
              <a:t>L</a:t>
            </a:r>
            <a:r>
              <a:rPr lang="ro-RO" sz="1600" dirty="0" err="1" smtClean="0"/>
              <a:t>evel</a:t>
            </a:r>
            <a:endParaRPr lang="en-US" sz="1600" dirty="0"/>
          </a:p>
        </p:txBody>
      </p:sp>
      <p:sp>
        <p:nvSpPr>
          <p:cNvPr id="22" name="Dreptunghi 21"/>
          <p:cNvSpPr/>
          <p:nvPr/>
        </p:nvSpPr>
        <p:spPr>
          <a:xfrm>
            <a:off x="8227600" y="5454539"/>
            <a:ext cx="3052976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sz="1600" dirty="0" smtClean="0"/>
              <a:t>National </a:t>
            </a:r>
            <a:r>
              <a:rPr lang="ro-RO" sz="1600" dirty="0" err="1" smtClean="0"/>
              <a:t>Level</a:t>
            </a:r>
            <a:endParaRPr lang="en-US" sz="1600" dirty="0"/>
          </a:p>
        </p:txBody>
      </p:sp>
      <p:sp>
        <p:nvSpPr>
          <p:cNvPr id="24" name="Dreptunghi 23"/>
          <p:cNvSpPr/>
          <p:nvPr/>
        </p:nvSpPr>
        <p:spPr>
          <a:xfrm>
            <a:off x="252835" y="5077364"/>
            <a:ext cx="3287610" cy="75608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b="1" dirty="0" smtClean="0">
                <a:solidFill>
                  <a:schemeClr val="tx1"/>
                </a:solidFill>
              </a:rPr>
              <a:t>MRA – Mutual Recognition Arrangement</a:t>
            </a:r>
          </a:p>
          <a:p>
            <a:r>
              <a:rPr lang="en-US" sz="1100" b="1" dirty="0" smtClean="0">
                <a:solidFill>
                  <a:schemeClr val="tx1"/>
                </a:solidFill>
              </a:rPr>
              <a:t>MLA – Multilateral Recognition Agreement</a:t>
            </a:r>
          </a:p>
          <a:p>
            <a:r>
              <a:rPr lang="en-US" sz="1100" b="1" dirty="0" smtClean="0">
                <a:solidFill>
                  <a:schemeClr val="tx1"/>
                </a:solidFill>
              </a:rPr>
              <a:t>BLA – Bilateral Recognition Agreement</a:t>
            </a:r>
            <a:endParaRPr lang="en-US" sz="1100" b="1" dirty="0">
              <a:solidFill>
                <a:schemeClr val="tx1"/>
              </a:solidFill>
            </a:endParaRPr>
          </a:p>
        </p:txBody>
      </p:sp>
      <p:sp>
        <p:nvSpPr>
          <p:cNvPr id="25" name="Dreptunghi 24"/>
          <p:cNvSpPr/>
          <p:nvPr/>
        </p:nvSpPr>
        <p:spPr>
          <a:xfrm>
            <a:off x="4966588" y="2839842"/>
            <a:ext cx="768085" cy="2824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sz="1200" b="1" dirty="0" smtClean="0">
                <a:solidFill>
                  <a:schemeClr val="tx1"/>
                </a:solidFill>
              </a:rPr>
              <a:t>MRA</a:t>
            </a:r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26" name="Dreptunghi 25"/>
          <p:cNvSpPr/>
          <p:nvPr/>
        </p:nvSpPr>
        <p:spPr>
          <a:xfrm>
            <a:off x="6214267" y="4769825"/>
            <a:ext cx="768085" cy="2824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sz="1200" b="1" dirty="0" smtClean="0">
                <a:solidFill>
                  <a:schemeClr val="tx1"/>
                </a:solidFill>
              </a:rPr>
              <a:t>MRA</a:t>
            </a:r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27" name="Dreptunghi 26"/>
          <p:cNvSpPr/>
          <p:nvPr/>
        </p:nvSpPr>
        <p:spPr>
          <a:xfrm>
            <a:off x="3351997" y="3404634"/>
            <a:ext cx="768085" cy="2824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sz="1200" b="1" dirty="0" smtClean="0">
                <a:solidFill>
                  <a:schemeClr val="tx1"/>
                </a:solidFill>
              </a:rPr>
              <a:t>MRA</a:t>
            </a:r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28" name="Dreptunghi 27"/>
          <p:cNvSpPr/>
          <p:nvPr/>
        </p:nvSpPr>
        <p:spPr>
          <a:xfrm>
            <a:off x="4867910" y="4871546"/>
            <a:ext cx="768085" cy="2824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sz="1200" b="1" dirty="0">
                <a:solidFill>
                  <a:schemeClr val="tx1"/>
                </a:solidFill>
              </a:rPr>
              <a:t>B</a:t>
            </a:r>
            <a:r>
              <a:rPr lang="ro-RO" sz="1200" b="1" dirty="0" smtClean="0">
                <a:solidFill>
                  <a:schemeClr val="tx1"/>
                </a:solidFill>
              </a:rPr>
              <a:t>LA</a:t>
            </a:r>
            <a:endParaRPr lang="en-US" sz="1200" b="1" dirty="0">
              <a:solidFill>
                <a:schemeClr val="tx1"/>
              </a:solidFill>
            </a:endParaRPr>
          </a:p>
        </p:txBody>
      </p:sp>
      <p:pic>
        <p:nvPicPr>
          <p:cNvPr id="31" name="Imagine 3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226" y="3182082"/>
            <a:ext cx="1107207" cy="525923"/>
          </a:xfrm>
          <a:prstGeom prst="rect">
            <a:avLst/>
          </a:prstGeom>
        </p:spPr>
      </p:pic>
      <p:pic>
        <p:nvPicPr>
          <p:cNvPr id="32" name="Imagine 3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7244" y="3265257"/>
            <a:ext cx="1274295" cy="446525"/>
          </a:xfrm>
          <a:prstGeom prst="rect">
            <a:avLst/>
          </a:prstGeom>
        </p:spPr>
      </p:pic>
      <p:pic>
        <p:nvPicPr>
          <p:cNvPr id="7" name="Imagine 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4267" y="1499209"/>
            <a:ext cx="1072987" cy="942975"/>
          </a:xfrm>
          <a:prstGeom prst="rect">
            <a:avLst/>
          </a:prstGeom>
        </p:spPr>
      </p:pic>
      <p:cxnSp>
        <p:nvCxnSpPr>
          <p:cNvPr id="8" name="Conector drept cu săgeată 7"/>
          <p:cNvCxnSpPr/>
          <p:nvPr/>
        </p:nvCxnSpPr>
        <p:spPr>
          <a:xfrm flipH="1">
            <a:off x="5843701" y="2502738"/>
            <a:ext cx="1112187" cy="320706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Dreptunghi 22"/>
          <p:cNvSpPr/>
          <p:nvPr/>
        </p:nvSpPr>
        <p:spPr>
          <a:xfrm>
            <a:off x="3651376" y="4723659"/>
            <a:ext cx="768085" cy="2824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sz="1200" b="1" dirty="0" smtClean="0">
                <a:solidFill>
                  <a:schemeClr val="tx1"/>
                </a:solidFill>
              </a:rPr>
              <a:t>M</a:t>
            </a:r>
            <a:r>
              <a:rPr lang="en-US" sz="1200" b="1" dirty="0" smtClean="0">
                <a:solidFill>
                  <a:schemeClr val="tx1"/>
                </a:solidFill>
              </a:rPr>
              <a:t>L</a:t>
            </a:r>
            <a:r>
              <a:rPr lang="ro-RO" sz="1200" b="1" dirty="0" smtClean="0">
                <a:solidFill>
                  <a:schemeClr val="tx1"/>
                </a:solidFill>
              </a:rPr>
              <a:t>A</a:t>
            </a:r>
            <a:endParaRPr lang="en-US" sz="1200" b="1" dirty="0">
              <a:solidFill>
                <a:schemeClr val="tx1"/>
              </a:solidFill>
            </a:endParaRPr>
          </a:p>
        </p:txBody>
      </p:sp>
      <p:cxnSp>
        <p:nvCxnSpPr>
          <p:cNvPr id="37" name="Conector drept cu săgeată 36"/>
          <p:cNvCxnSpPr/>
          <p:nvPr/>
        </p:nvCxnSpPr>
        <p:spPr>
          <a:xfrm flipH="1">
            <a:off x="5266275" y="4072309"/>
            <a:ext cx="16799" cy="73879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Рисунок 1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322" y="2518453"/>
            <a:ext cx="1197105" cy="478032"/>
          </a:xfrm>
          <a:prstGeom prst="rect">
            <a:avLst/>
          </a:prstGeom>
        </p:spPr>
      </p:pic>
      <p:pic>
        <p:nvPicPr>
          <p:cNvPr id="38" name="Рисунок 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7894" y="3968734"/>
            <a:ext cx="898968" cy="898968"/>
          </a:xfrm>
          <a:prstGeom prst="rect">
            <a:avLst/>
          </a:prstGeom>
        </p:spPr>
      </p:pic>
      <p:cxnSp>
        <p:nvCxnSpPr>
          <p:cNvPr id="9" name="Conector drept cu săgeată 8"/>
          <p:cNvCxnSpPr/>
          <p:nvPr/>
        </p:nvCxnSpPr>
        <p:spPr>
          <a:xfrm flipH="1">
            <a:off x="4013960" y="928555"/>
            <a:ext cx="411722" cy="42119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9" name="Conector drept cu săgeată 38"/>
          <p:cNvCxnSpPr/>
          <p:nvPr/>
        </p:nvCxnSpPr>
        <p:spPr>
          <a:xfrm>
            <a:off x="4572683" y="2466781"/>
            <a:ext cx="402004" cy="54353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0" name="Conector drept cu săgeată 39"/>
          <p:cNvCxnSpPr>
            <a:endCxn id="25" idx="3"/>
          </p:cNvCxnSpPr>
          <p:nvPr/>
        </p:nvCxnSpPr>
        <p:spPr>
          <a:xfrm flipH="1">
            <a:off x="5734673" y="2438894"/>
            <a:ext cx="461229" cy="54217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1" name="Conector drept cu săgeată 40"/>
          <p:cNvCxnSpPr/>
          <p:nvPr/>
        </p:nvCxnSpPr>
        <p:spPr>
          <a:xfrm>
            <a:off x="6141780" y="882949"/>
            <a:ext cx="392567" cy="46679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50" name="Acoladă dreapta 49"/>
          <p:cNvSpPr/>
          <p:nvPr/>
        </p:nvSpPr>
        <p:spPr>
          <a:xfrm>
            <a:off x="2613197" y="2527323"/>
            <a:ext cx="332614" cy="2349249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2" name="Conector drept cu săgeată 51"/>
          <p:cNvCxnSpPr/>
          <p:nvPr/>
        </p:nvCxnSpPr>
        <p:spPr>
          <a:xfrm>
            <a:off x="3166932" y="3701947"/>
            <a:ext cx="1318415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34" name="Рисунок 33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1735" y="3163716"/>
            <a:ext cx="1089609" cy="858002"/>
          </a:xfrm>
          <a:prstGeom prst="rect">
            <a:avLst/>
          </a:prstGeom>
        </p:spPr>
      </p:pic>
      <p:graphicFrame>
        <p:nvGraphicFramePr>
          <p:cNvPr id="44" name="Таблица 4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0209472"/>
              </p:ext>
            </p:extLst>
          </p:nvPr>
        </p:nvGraphicFramePr>
        <p:xfrm>
          <a:off x="0" y="6261100"/>
          <a:ext cx="12192000" cy="596899"/>
        </p:xfrm>
        <a:graphic>
          <a:graphicData uri="http://schemas.openxmlformats.org/drawingml/2006/table">
            <a:tbl>
              <a:tblPr firstRow="1" firstCol="1" bandRow="1">
                <a:tableStyleId>{FABFCF23-3B69-468F-B69F-88F6DE6A72F2}</a:tableStyleId>
              </a:tblPr>
              <a:tblGrid>
                <a:gridCol w="1916083"/>
                <a:gridCol w="8282008"/>
                <a:gridCol w="1993909"/>
              </a:tblGrid>
              <a:tr h="59689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ct val="0"/>
                        </a:spcBef>
                        <a:buClrTx/>
                        <a:buSzTx/>
                        <a:defRPr/>
                      </a:pPr>
                      <a:r>
                        <a:rPr lang="ru-RU" altLang="ru-RU" sz="1100" dirty="0" smtClean="0">
                          <a:solidFill>
                            <a:schemeClr val="tx1"/>
                          </a:solidFill>
                        </a:rPr>
                        <a:t>Международная научно-практическая конференция</a:t>
                      </a:r>
                    </a:p>
                    <a:p>
                      <a:pPr algn="ctr">
                        <a:spcBef>
                          <a:spcPct val="0"/>
                        </a:spcBef>
                        <a:buClrTx/>
                        <a:buSzTx/>
                        <a:defRPr/>
                      </a:pPr>
                      <a:r>
                        <a:rPr lang="ru-RU" altLang="ru-RU" sz="1100" dirty="0" smtClean="0">
                          <a:solidFill>
                            <a:schemeClr val="tx1"/>
                          </a:solidFill>
                        </a:rPr>
                        <a:t>«25 лет МГС: итоги и перспективы»</a:t>
                      </a:r>
                    </a:p>
                    <a:p>
                      <a:pPr algn="ctr">
                        <a:spcBef>
                          <a:spcPct val="0"/>
                        </a:spcBef>
                        <a:buClrTx/>
                        <a:buSzTx/>
                        <a:defRPr/>
                      </a:pPr>
                      <a:r>
                        <a:rPr lang="ru-RU" altLang="ru-RU" sz="1100" dirty="0" err="1" smtClean="0">
                          <a:solidFill>
                            <a:schemeClr val="tx1"/>
                          </a:solidFill>
                        </a:rPr>
                        <a:t>г.Баку</a:t>
                      </a:r>
                      <a:r>
                        <a:rPr lang="ru-RU" altLang="ru-RU" sz="1100" dirty="0" smtClean="0">
                          <a:solidFill>
                            <a:schemeClr val="tx1"/>
                          </a:solidFill>
                        </a:rPr>
                        <a:t>, 30 мая 2017г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45" name="Рисунок 44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726" y="3908797"/>
            <a:ext cx="913448" cy="913448"/>
          </a:xfrm>
          <a:prstGeom prst="rect">
            <a:avLst/>
          </a:prstGeom>
        </p:spPr>
      </p:pic>
      <p:pic>
        <p:nvPicPr>
          <p:cNvPr id="46" name="Picture 2" descr="D:\docs\Descktop\prezentare pentru Baku\easc-5853dce793044.pn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580883" y="6261100"/>
            <a:ext cx="854211" cy="596899"/>
          </a:xfrm>
          <a:prstGeom prst="rect">
            <a:avLst/>
          </a:prstGeom>
          <a:noFill/>
        </p:spPr>
      </p:pic>
      <p:pic>
        <p:nvPicPr>
          <p:cNvPr id="47" name="Рисунок 46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0819974" y="6307195"/>
            <a:ext cx="533826" cy="504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1158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u 5"/>
          <p:cNvSpPr>
            <a:spLocks noGrp="1"/>
          </p:cNvSpPr>
          <p:nvPr>
            <p:ph type="title"/>
          </p:nvPr>
        </p:nvSpPr>
        <p:spPr>
          <a:xfrm>
            <a:off x="1829728" y="622126"/>
            <a:ext cx="8596668" cy="506325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глобальной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аккредитации</a:t>
            </a:r>
            <a:endParaRPr lang="ru-RU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Substituent conținut 6"/>
          <p:cNvSpPr>
            <a:spLocks noGrp="1"/>
          </p:cNvSpPr>
          <p:nvPr>
            <p:ph sz="half" idx="1"/>
          </p:nvPr>
        </p:nvSpPr>
        <p:spPr>
          <a:xfrm>
            <a:off x="747551" y="1346198"/>
            <a:ext cx="4788657" cy="4670761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Региональный уровень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Substituent conținut 7"/>
          <p:cNvSpPr>
            <a:spLocks noGrp="1"/>
          </p:cNvSpPr>
          <p:nvPr>
            <p:ph sz="half" idx="2"/>
          </p:nvPr>
        </p:nvSpPr>
        <p:spPr>
          <a:xfrm>
            <a:off x="6463734" y="1371957"/>
            <a:ext cx="4773245" cy="4737783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Международный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3863063" y="4945808"/>
            <a:ext cx="1014615" cy="944920"/>
          </a:xfrm>
          <a:prstGeom prst="ellipse">
            <a:avLst/>
          </a:prstGeom>
          <a:solidFill>
            <a:schemeClr val="bg1"/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>
                <a:solidFill>
                  <a:srgbClr val="FF0000"/>
                </a:solidFill>
              </a:rPr>
              <a:t>EASC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МГС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1" name="Imagin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0311" y="1992923"/>
            <a:ext cx="1540121" cy="784061"/>
          </a:xfrm>
          <a:prstGeom prst="rect">
            <a:avLst/>
          </a:prstGeom>
        </p:spPr>
      </p:pic>
      <p:pic>
        <p:nvPicPr>
          <p:cNvPr id="12" name="Imagin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0238" y="4345904"/>
            <a:ext cx="1280271" cy="445047"/>
          </a:xfrm>
          <a:prstGeom prst="rect">
            <a:avLst/>
          </a:prstGeom>
        </p:spPr>
      </p:pic>
      <p:pic>
        <p:nvPicPr>
          <p:cNvPr id="13" name="Imagin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77297" y="3280156"/>
            <a:ext cx="1109568" cy="530398"/>
          </a:xfrm>
          <a:prstGeom prst="rect">
            <a:avLst/>
          </a:prstGeom>
        </p:spPr>
      </p:pic>
      <p:pic>
        <p:nvPicPr>
          <p:cNvPr id="14" name="Imagin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00519" y="2432803"/>
            <a:ext cx="1870188" cy="952627"/>
          </a:xfrm>
          <a:prstGeom prst="rect">
            <a:avLst/>
          </a:prstGeom>
        </p:spPr>
      </p:pic>
      <p:pic>
        <p:nvPicPr>
          <p:cNvPr id="15" name="Imagin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13910" y="2324782"/>
            <a:ext cx="1204348" cy="1060648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9147" y="4118943"/>
            <a:ext cx="898968" cy="898968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2855" y="5132174"/>
            <a:ext cx="1409582" cy="562879"/>
          </a:xfrm>
          <a:prstGeom prst="rect">
            <a:avLst/>
          </a:prstGeom>
        </p:spPr>
      </p:pic>
      <p:cxnSp>
        <p:nvCxnSpPr>
          <p:cNvPr id="18" name="Conector drept 17"/>
          <p:cNvCxnSpPr/>
          <p:nvPr/>
        </p:nvCxnSpPr>
        <p:spPr>
          <a:xfrm>
            <a:off x="5912000" y="1346198"/>
            <a:ext cx="8467" cy="4826347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Рисунок 1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9706" y="2998037"/>
            <a:ext cx="1161333" cy="1161333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297" y="2066278"/>
            <a:ext cx="1275404" cy="1004304"/>
          </a:xfrm>
          <a:prstGeom prst="rect">
            <a:avLst/>
          </a:prstGeom>
        </p:spPr>
      </p:pic>
      <p:graphicFrame>
        <p:nvGraphicFramePr>
          <p:cNvPr id="22" name="Таблица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2452441"/>
              </p:ext>
            </p:extLst>
          </p:nvPr>
        </p:nvGraphicFramePr>
        <p:xfrm>
          <a:off x="0" y="6261100"/>
          <a:ext cx="12192000" cy="596899"/>
        </p:xfrm>
        <a:graphic>
          <a:graphicData uri="http://schemas.openxmlformats.org/drawingml/2006/table">
            <a:tbl>
              <a:tblPr firstRow="1" firstCol="1" bandRow="1">
                <a:tableStyleId>{FABFCF23-3B69-468F-B69F-88F6DE6A72F2}</a:tableStyleId>
              </a:tblPr>
              <a:tblGrid>
                <a:gridCol w="1916083"/>
                <a:gridCol w="8282008"/>
                <a:gridCol w="1993909"/>
              </a:tblGrid>
              <a:tr h="59689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ct val="0"/>
                        </a:spcBef>
                        <a:buClrTx/>
                        <a:buSzTx/>
                        <a:defRPr/>
                      </a:pPr>
                      <a:r>
                        <a:rPr lang="ru-RU" altLang="ru-RU" sz="1100" dirty="0" smtClean="0">
                          <a:solidFill>
                            <a:schemeClr val="tx1"/>
                          </a:solidFill>
                        </a:rPr>
                        <a:t>Международная научно-практическая конференция</a:t>
                      </a:r>
                    </a:p>
                    <a:p>
                      <a:pPr algn="ctr">
                        <a:spcBef>
                          <a:spcPct val="0"/>
                        </a:spcBef>
                        <a:buClrTx/>
                        <a:buSzTx/>
                        <a:defRPr/>
                      </a:pPr>
                      <a:r>
                        <a:rPr lang="ru-RU" altLang="ru-RU" sz="1100" dirty="0" smtClean="0">
                          <a:solidFill>
                            <a:schemeClr val="tx1"/>
                          </a:solidFill>
                        </a:rPr>
                        <a:t>«25 лет МГС: итоги и перспективы»</a:t>
                      </a:r>
                    </a:p>
                    <a:p>
                      <a:pPr algn="ctr">
                        <a:spcBef>
                          <a:spcPct val="0"/>
                        </a:spcBef>
                        <a:buClrTx/>
                        <a:buSzTx/>
                        <a:defRPr/>
                      </a:pPr>
                      <a:r>
                        <a:rPr lang="ru-RU" altLang="ru-RU" sz="1100" dirty="0" err="1" smtClean="0">
                          <a:solidFill>
                            <a:schemeClr val="tx1"/>
                          </a:solidFill>
                        </a:rPr>
                        <a:t>г.Баку</a:t>
                      </a:r>
                      <a:r>
                        <a:rPr lang="ru-RU" altLang="ru-RU" sz="1100" dirty="0" smtClean="0">
                          <a:solidFill>
                            <a:schemeClr val="tx1"/>
                          </a:solidFill>
                        </a:rPr>
                        <a:t>, 30 мая 2017г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23" name="Picture 2" descr="D:\docs\Descktop\prezentare pentru Baku\easc-5853dce793044.pn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80883" y="6261100"/>
            <a:ext cx="854211" cy="596899"/>
          </a:xfrm>
          <a:prstGeom prst="rect">
            <a:avLst/>
          </a:prstGeom>
          <a:noFill/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819974" y="6307195"/>
            <a:ext cx="533826" cy="504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0914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0313894" y="190863"/>
            <a:ext cx="174999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EA-1/06,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приложение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2</a:t>
            </a:r>
            <a:endParaRPr lang="en-US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en-US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IAF PR4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приложение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1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2452441"/>
              </p:ext>
            </p:extLst>
          </p:nvPr>
        </p:nvGraphicFramePr>
        <p:xfrm>
          <a:off x="0" y="6261100"/>
          <a:ext cx="12192000" cy="596899"/>
        </p:xfrm>
        <a:graphic>
          <a:graphicData uri="http://schemas.openxmlformats.org/drawingml/2006/table">
            <a:tbl>
              <a:tblPr firstRow="1" firstCol="1" bandRow="1">
                <a:tableStyleId>{FABFCF23-3B69-468F-B69F-88F6DE6A72F2}</a:tableStyleId>
              </a:tblPr>
              <a:tblGrid>
                <a:gridCol w="1916083"/>
                <a:gridCol w="8282008"/>
                <a:gridCol w="1993909"/>
              </a:tblGrid>
              <a:tr h="59689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ct val="0"/>
                        </a:spcBef>
                        <a:buClrTx/>
                        <a:buSzTx/>
                        <a:defRPr/>
                      </a:pPr>
                      <a:r>
                        <a:rPr lang="ru-RU" altLang="ru-RU" sz="1100" dirty="0" smtClean="0">
                          <a:solidFill>
                            <a:schemeClr val="tx1"/>
                          </a:solidFill>
                        </a:rPr>
                        <a:t>Международная научно-практическая конференция</a:t>
                      </a:r>
                    </a:p>
                    <a:p>
                      <a:pPr algn="ctr">
                        <a:spcBef>
                          <a:spcPct val="0"/>
                        </a:spcBef>
                        <a:buClrTx/>
                        <a:buSzTx/>
                        <a:defRPr/>
                      </a:pPr>
                      <a:r>
                        <a:rPr lang="ru-RU" altLang="ru-RU" sz="1100" dirty="0" smtClean="0">
                          <a:solidFill>
                            <a:schemeClr val="tx1"/>
                          </a:solidFill>
                        </a:rPr>
                        <a:t>«25 лет МГС: итоги и перспективы»</a:t>
                      </a:r>
                    </a:p>
                    <a:p>
                      <a:pPr algn="ctr">
                        <a:spcBef>
                          <a:spcPct val="0"/>
                        </a:spcBef>
                        <a:buClrTx/>
                        <a:buSzTx/>
                        <a:defRPr/>
                      </a:pPr>
                      <a:r>
                        <a:rPr lang="ru-RU" altLang="ru-RU" sz="1100" dirty="0" err="1" smtClean="0">
                          <a:solidFill>
                            <a:schemeClr val="tx1"/>
                          </a:solidFill>
                        </a:rPr>
                        <a:t>г.Баку</a:t>
                      </a:r>
                      <a:r>
                        <a:rPr lang="ru-RU" altLang="ru-RU" sz="1100" dirty="0" smtClean="0">
                          <a:solidFill>
                            <a:schemeClr val="tx1"/>
                          </a:solidFill>
                        </a:rPr>
                        <a:t>, 30 мая 2017г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11" name="Picture 2" descr="D:\docs\Descktop\prezentare pentru Baku\easc-5853dce793044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0883" y="6261100"/>
            <a:ext cx="854211" cy="596899"/>
          </a:xfrm>
          <a:prstGeom prst="rect">
            <a:avLst/>
          </a:prstGeom>
          <a:noFill/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19974" y="6307195"/>
            <a:ext cx="533826" cy="504708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4365" y="58181"/>
            <a:ext cx="9009529" cy="61498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ă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ă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2222</TotalTime>
  <Words>713</Words>
  <Application>Microsoft Office PowerPoint</Application>
  <PresentationFormat>Широкоэкранный</PresentationFormat>
  <Paragraphs>219</Paragraphs>
  <Slides>14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Times New Roman</vt:lpstr>
      <vt:lpstr>Office Theme</vt:lpstr>
      <vt:lpstr>Аккредитация – глобальный инструмент для поддержки государственной политики в странах СНГ </vt:lpstr>
      <vt:lpstr>Презентация PowerPoint</vt:lpstr>
      <vt:lpstr>Аккредитация – надежный инструмент для:</vt:lpstr>
      <vt:lpstr>Вклад аккредитации</vt:lpstr>
      <vt:lpstr>Цели аккредитации</vt:lpstr>
      <vt:lpstr>Relations in Trade Торговые отношения</vt:lpstr>
      <vt:lpstr>Презентация PowerPoint</vt:lpstr>
      <vt:lpstr>Структура глобальной аккредитации</vt:lpstr>
      <vt:lpstr>Презентация PowerPoint</vt:lpstr>
      <vt:lpstr>Национальный Центр Аккредитации Республики Молдова MOLDAC</vt:lpstr>
      <vt:lpstr>Презентация PowerPoint</vt:lpstr>
      <vt:lpstr>Соглашение о сотрудничестве: </vt:lpstr>
      <vt:lpstr>Презентация PowerPoint</vt:lpstr>
      <vt:lpstr>Təşəkkür!   Mulțumesc!     Спасибо!       Thank you!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Acreditarea</dc:title>
  <dc:creator>User</dc:creator>
  <cp:lastModifiedBy>Prezentare</cp:lastModifiedBy>
  <cp:revision>132</cp:revision>
  <dcterms:created xsi:type="dcterms:W3CDTF">2017-05-10T14:09:58Z</dcterms:created>
  <dcterms:modified xsi:type="dcterms:W3CDTF">2017-05-26T15:36:45Z</dcterms:modified>
</cp:coreProperties>
</file>